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6" r:id="rId2"/>
    <p:sldId id="257" r:id="rId3"/>
    <p:sldId id="258" r:id="rId4"/>
    <p:sldId id="259" r:id="rId5"/>
  </p:sldIdLst>
  <p:sldSz cx="6858000" cy="9906000" type="A4"/>
  <p:notesSz cx="6797675" cy="9926638"/>
  <p:defaultTextStyle>
    <a:defPPr>
      <a:defRPr lang="ja-JP"/>
    </a:defPPr>
    <a:lvl1pPr marL="0" algn="l" defTabSz="914342" rtl="0" eaLnBrk="1" latinLnBrk="0" hangingPunct="1">
      <a:defRPr kumimoji="1" sz="1800" kern="1200">
        <a:solidFill>
          <a:schemeClr val="tx1"/>
        </a:solidFill>
        <a:latin typeface="+mn-lt"/>
        <a:ea typeface="+mn-ea"/>
        <a:cs typeface="+mn-cs"/>
      </a:defRPr>
    </a:lvl1pPr>
    <a:lvl2pPr marL="457171" algn="l" defTabSz="914342" rtl="0" eaLnBrk="1" latinLnBrk="0" hangingPunct="1">
      <a:defRPr kumimoji="1" sz="1800" kern="1200">
        <a:solidFill>
          <a:schemeClr val="tx1"/>
        </a:solidFill>
        <a:latin typeface="+mn-lt"/>
        <a:ea typeface="+mn-ea"/>
        <a:cs typeface="+mn-cs"/>
      </a:defRPr>
    </a:lvl2pPr>
    <a:lvl3pPr marL="914342" algn="l" defTabSz="914342" rtl="0" eaLnBrk="1" latinLnBrk="0" hangingPunct="1">
      <a:defRPr kumimoji="1" sz="1800" kern="1200">
        <a:solidFill>
          <a:schemeClr val="tx1"/>
        </a:solidFill>
        <a:latin typeface="+mn-lt"/>
        <a:ea typeface="+mn-ea"/>
        <a:cs typeface="+mn-cs"/>
      </a:defRPr>
    </a:lvl3pPr>
    <a:lvl4pPr marL="1371513" algn="l" defTabSz="914342" rtl="0" eaLnBrk="1" latinLnBrk="0" hangingPunct="1">
      <a:defRPr kumimoji="1" sz="1800" kern="1200">
        <a:solidFill>
          <a:schemeClr val="tx1"/>
        </a:solidFill>
        <a:latin typeface="+mn-lt"/>
        <a:ea typeface="+mn-ea"/>
        <a:cs typeface="+mn-cs"/>
      </a:defRPr>
    </a:lvl4pPr>
    <a:lvl5pPr marL="1828684" algn="l" defTabSz="914342" rtl="0" eaLnBrk="1" latinLnBrk="0" hangingPunct="1">
      <a:defRPr kumimoji="1" sz="1800" kern="1200">
        <a:solidFill>
          <a:schemeClr val="tx1"/>
        </a:solidFill>
        <a:latin typeface="+mn-lt"/>
        <a:ea typeface="+mn-ea"/>
        <a:cs typeface="+mn-cs"/>
      </a:defRPr>
    </a:lvl5pPr>
    <a:lvl6pPr marL="2285855" algn="l" defTabSz="914342" rtl="0" eaLnBrk="1" latinLnBrk="0" hangingPunct="1">
      <a:defRPr kumimoji="1" sz="1800" kern="1200">
        <a:solidFill>
          <a:schemeClr val="tx1"/>
        </a:solidFill>
        <a:latin typeface="+mn-lt"/>
        <a:ea typeface="+mn-ea"/>
        <a:cs typeface="+mn-cs"/>
      </a:defRPr>
    </a:lvl6pPr>
    <a:lvl7pPr marL="2743026" algn="l" defTabSz="914342" rtl="0" eaLnBrk="1" latinLnBrk="0" hangingPunct="1">
      <a:defRPr kumimoji="1" sz="1800" kern="1200">
        <a:solidFill>
          <a:schemeClr val="tx1"/>
        </a:solidFill>
        <a:latin typeface="+mn-lt"/>
        <a:ea typeface="+mn-ea"/>
        <a:cs typeface="+mn-cs"/>
      </a:defRPr>
    </a:lvl7pPr>
    <a:lvl8pPr marL="3200198" algn="l" defTabSz="914342" rtl="0" eaLnBrk="1" latinLnBrk="0" hangingPunct="1">
      <a:defRPr kumimoji="1" sz="1800" kern="1200">
        <a:solidFill>
          <a:schemeClr val="tx1"/>
        </a:solidFill>
        <a:latin typeface="+mn-lt"/>
        <a:ea typeface="+mn-ea"/>
        <a:cs typeface="+mn-cs"/>
      </a:defRPr>
    </a:lvl8pPr>
    <a:lvl9pPr marL="3657369" algn="l" defTabSz="914342"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1">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ba" initials="b"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CC"/>
    <a:srgbClr val="996633"/>
    <a:srgbClr val="FFFF99"/>
    <a:srgbClr val="FBF75B"/>
    <a:srgbClr val="CCCC00"/>
    <a:srgbClr val="FF9966"/>
    <a:srgbClr val="FFCC00"/>
    <a:srgbClr val="F6D660"/>
    <a:srgbClr val="0000FF"/>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93" autoAdjust="0"/>
  </p:normalViewPr>
  <p:slideViewPr>
    <p:cSldViewPr>
      <p:cViewPr varScale="1">
        <p:scale>
          <a:sx n="47" d="100"/>
          <a:sy n="47" d="100"/>
        </p:scale>
        <p:origin x="2382" y="42"/>
      </p:cViewPr>
      <p:guideLst>
        <p:guide orient="horz" pos="3121"/>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45659" cy="496332"/>
          </a:xfrm>
          <a:prstGeom prst="rect">
            <a:avLst/>
          </a:prstGeom>
        </p:spPr>
        <p:txBody>
          <a:bodyPr vert="horz" lIns="91312" tIns="45656" rIns="91312" bIns="45656"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0443" y="0"/>
            <a:ext cx="2945659" cy="496332"/>
          </a:xfrm>
          <a:prstGeom prst="rect">
            <a:avLst/>
          </a:prstGeom>
        </p:spPr>
        <p:txBody>
          <a:bodyPr vert="horz" lIns="91312" tIns="45656" rIns="91312" bIns="45656" rtlCol="0"/>
          <a:lstStyle>
            <a:lvl1pPr algn="r">
              <a:defRPr sz="1200"/>
            </a:lvl1pPr>
          </a:lstStyle>
          <a:p>
            <a:fld id="{1197AA47-6A76-41CF-B9BD-2B69C9EA41D7}" type="datetimeFigureOut">
              <a:rPr kumimoji="1" lang="ja-JP" altLang="en-US" smtClean="0"/>
              <a:pPr/>
              <a:t>2021/6/1</a:t>
            </a:fld>
            <a:endParaRPr kumimoji="1" lang="ja-JP" altLang="en-US"/>
          </a:p>
        </p:txBody>
      </p:sp>
      <p:sp>
        <p:nvSpPr>
          <p:cNvPr id="4" name="フッター プレースホルダ 3"/>
          <p:cNvSpPr>
            <a:spLocks noGrp="1"/>
          </p:cNvSpPr>
          <p:nvPr>
            <p:ph type="ftr" sz="quarter" idx="2"/>
          </p:nvPr>
        </p:nvSpPr>
        <p:spPr>
          <a:xfrm>
            <a:off x="1" y="9428584"/>
            <a:ext cx="2945659" cy="496332"/>
          </a:xfrm>
          <a:prstGeom prst="rect">
            <a:avLst/>
          </a:prstGeom>
        </p:spPr>
        <p:txBody>
          <a:bodyPr vert="horz" lIns="91312" tIns="45656" rIns="91312" bIns="45656"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0443" y="9428584"/>
            <a:ext cx="2945659" cy="496332"/>
          </a:xfrm>
          <a:prstGeom prst="rect">
            <a:avLst/>
          </a:prstGeom>
        </p:spPr>
        <p:txBody>
          <a:bodyPr vert="horz" lIns="91312" tIns="45656" rIns="91312" bIns="45656" rtlCol="0" anchor="b"/>
          <a:lstStyle>
            <a:lvl1pPr algn="r">
              <a:defRPr sz="1200"/>
            </a:lvl1pPr>
          </a:lstStyle>
          <a:p>
            <a:fld id="{6EF840D3-0E13-4209-8BD2-9B952EFCBEF4}" type="slidenum">
              <a:rPr kumimoji="1" lang="ja-JP" altLang="en-US" smtClean="0"/>
              <a:pPr/>
              <a:t>‹#›</a:t>
            </a:fld>
            <a:endParaRPr kumimoji="1" lang="ja-JP" altLang="en-US"/>
          </a:p>
        </p:txBody>
      </p:sp>
    </p:spTree>
    <p:extLst>
      <p:ext uri="{BB962C8B-B14F-4D97-AF65-F5344CB8AC3E}">
        <p14:creationId xmlns:p14="http://schemas.microsoft.com/office/powerpoint/2010/main" val="1215876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1" y="0"/>
            <a:ext cx="2945659" cy="496332"/>
          </a:xfrm>
          <a:prstGeom prst="rect">
            <a:avLst/>
          </a:prstGeom>
        </p:spPr>
        <p:txBody>
          <a:bodyPr vert="horz" lIns="91312" tIns="45656" rIns="91312" bIns="45656" rtlCol="0"/>
          <a:lstStyle>
            <a:lvl1pPr algn="l">
              <a:defRPr sz="1200"/>
            </a:lvl1pPr>
          </a:lstStyle>
          <a:p>
            <a:endParaRPr kumimoji="1" lang="ja-JP" altLang="en-US"/>
          </a:p>
        </p:txBody>
      </p:sp>
      <p:sp>
        <p:nvSpPr>
          <p:cNvPr id="3" name="日付プレースホルダ 2"/>
          <p:cNvSpPr>
            <a:spLocks noGrp="1"/>
          </p:cNvSpPr>
          <p:nvPr>
            <p:ph type="dt" idx="1"/>
          </p:nvPr>
        </p:nvSpPr>
        <p:spPr>
          <a:xfrm>
            <a:off x="3850443" y="0"/>
            <a:ext cx="2945659" cy="496332"/>
          </a:xfrm>
          <a:prstGeom prst="rect">
            <a:avLst/>
          </a:prstGeom>
        </p:spPr>
        <p:txBody>
          <a:bodyPr vert="horz" lIns="91312" tIns="45656" rIns="91312" bIns="45656" rtlCol="0"/>
          <a:lstStyle>
            <a:lvl1pPr algn="r">
              <a:defRPr sz="1200"/>
            </a:lvl1pPr>
          </a:lstStyle>
          <a:p>
            <a:fld id="{3E246E5A-2D18-4B2B-B69A-FA659DDBC2A6}" type="datetimeFigureOut">
              <a:rPr kumimoji="1" lang="ja-JP" altLang="en-US" smtClean="0"/>
              <a:pPr/>
              <a:t>2021/6/1</a:t>
            </a:fld>
            <a:endParaRPr kumimoji="1" lang="ja-JP" altLang="en-US"/>
          </a:p>
        </p:txBody>
      </p:sp>
      <p:sp>
        <p:nvSpPr>
          <p:cNvPr id="4" name="スライド イメージ プレースホルダ 3"/>
          <p:cNvSpPr>
            <a:spLocks noGrp="1" noRot="1" noChangeAspect="1"/>
          </p:cNvSpPr>
          <p:nvPr>
            <p:ph type="sldImg" idx="2"/>
          </p:nvPr>
        </p:nvSpPr>
        <p:spPr>
          <a:xfrm>
            <a:off x="2111375" y="744538"/>
            <a:ext cx="2574925" cy="3721100"/>
          </a:xfrm>
          <a:prstGeom prst="rect">
            <a:avLst/>
          </a:prstGeom>
          <a:noFill/>
          <a:ln w="12700">
            <a:solidFill>
              <a:prstClr val="black"/>
            </a:solidFill>
          </a:ln>
        </p:spPr>
        <p:txBody>
          <a:bodyPr vert="horz" lIns="91312" tIns="45656" rIns="91312" bIns="45656" rtlCol="0" anchor="ctr"/>
          <a:lstStyle/>
          <a:p>
            <a:endParaRPr lang="ja-JP" altLang="en-US"/>
          </a:p>
        </p:txBody>
      </p:sp>
      <p:sp>
        <p:nvSpPr>
          <p:cNvPr id="5" name="ノート プレースホルダ 4"/>
          <p:cNvSpPr>
            <a:spLocks noGrp="1"/>
          </p:cNvSpPr>
          <p:nvPr>
            <p:ph type="body" sz="quarter" idx="3"/>
          </p:nvPr>
        </p:nvSpPr>
        <p:spPr>
          <a:xfrm>
            <a:off x="679768" y="4715153"/>
            <a:ext cx="5438140" cy="4466987"/>
          </a:xfrm>
          <a:prstGeom prst="rect">
            <a:avLst/>
          </a:prstGeom>
        </p:spPr>
        <p:txBody>
          <a:bodyPr vert="horz" lIns="91312" tIns="45656" rIns="91312" bIns="45656"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1" y="9428584"/>
            <a:ext cx="2945659" cy="496332"/>
          </a:xfrm>
          <a:prstGeom prst="rect">
            <a:avLst/>
          </a:prstGeom>
        </p:spPr>
        <p:txBody>
          <a:bodyPr vert="horz" lIns="91312" tIns="45656" rIns="91312" bIns="45656"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0443" y="9428584"/>
            <a:ext cx="2945659" cy="496332"/>
          </a:xfrm>
          <a:prstGeom prst="rect">
            <a:avLst/>
          </a:prstGeom>
        </p:spPr>
        <p:txBody>
          <a:bodyPr vert="horz" lIns="91312" tIns="45656" rIns="91312" bIns="45656" rtlCol="0" anchor="b"/>
          <a:lstStyle>
            <a:lvl1pPr algn="r">
              <a:defRPr sz="1200"/>
            </a:lvl1pPr>
          </a:lstStyle>
          <a:p>
            <a:fld id="{3659DC1B-80A4-45E1-9EEB-511D4F7C7A7E}" type="slidenum">
              <a:rPr kumimoji="1" lang="ja-JP" altLang="en-US" smtClean="0"/>
              <a:pPr/>
              <a:t>‹#›</a:t>
            </a:fld>
            <a:endParaRPr kumimoji="1" lang="ja-JP" altLang="en-US"/>
          </a:p>
        </p:txBody>
      </p:sp>
    </p:spTree>
    <p:extLst>
      <p:ext uri="{BB962C8B-B14F-4D97-AF65-F5344CB8AC3E}">
        <p14:creationId xmlns:p14="http://schemas.microsoft.com/office/powerpoint/2010/main" val="2332527281"/>
      </p:ext>
    </p:extLst>
  </p:cSld>
  <p:clrMap bg1="lt1" tx1="dk1" bg2="lt2" tx2="dk2" accent1="accent1" accent2="accent2" accent3="accent3" accent4="accent4" accent5="accent5" accent6="accent6" hlink="hlink" folHlink="folHlink"/>
  <p:notesStyle>
    <a:lvl1pPr marL="0" algn="l" defTabSz="914342" rtl="0" eaLnBrk="1" latinLnBrk="0" hangingPunct="1">
      <a:defRPr kumimoji="1" sz="1200" kern="1200">
        <a:solidFill>
          <a:schemeClr val="tx1"/>
        </a:solidFill>
        <a:latin typeface="+mn-lt"/>
        <a:ea typeface="+mn-ea"/>
        <a:cs typeface="+mn-cs"/>
      </a:defRPr>
    </a:lvl1pPr>
    <a:lvl2pPr marL="457171" algn="l" defTabSz="914342" rtl="0" eaLnBrk="1" latinLnBrk="0" hangingPunct="1">
      <a:defRPr kumimoji="1" sz="1200" kern="1200">
        <a:solidFill>
          <a:schemeClr val="tx1"/>
        </a:solidFill>
        <a:latin typeface="+mn-lt"/>
        <a:ea typeface="+mn-ea"/>
        <a:cs typeface="+mn-cs"/>
      </a:defRPr>
    </a:lvl2pPr>
    <a:lvl3pPr marL="914342" algn="l" defTabSz="914342" rtl="0" eaLnBrk="1" latinLnBrk="0" hangingPunct="1">
      <a:defRPr kumimoji="1" sz="1200" kern="1200">
        <a:solidFill>
          <a:schemeClr val="tx1"/>
        </a:solidFill>
        <a:latin typeface="+mn-lt"/>
        <a:ea typeface="+mn-ea"/>
        <a:cs typeface="+mn-cs"/>
      </a:defRPr>
    </a:lvl3pPr>
    <a:lvl4pPr marL="1371513" algn="l" defTabSz="914342" rtl="0" eaLnBrk="1" latinLnBrk="0" hangingPunct="1">
      <a:defRPr kumimoji="1" sz="1200" kern="1200">
        <a:solidFill>
          <a:schemeClr val="tx1"/>
        </a:solidFill>
        <a:latin typeface="+mn-lt"/>
        <a:ea typeface="+mn-ea"/>
        <a:cs typeface="+mn-cs"/>
      </a:defRPr>
    </a:lvl4pPr>
    <a:lvl5pPr marL="1828684" algn="l" defTabSz="914342" rtl="0" eaLnBrk="1" latinLnBrk="0" hangingPunct="1">
      <a:defRPr kumimoji="1" sz="1200" kern="1200">
        <a:solidFill>
          <a:schemeClr val="tx1"/>
        </a:solidFill>
        <a:latin typeface="+mn-lt"/>
        <a:ea typeface="+mn-ea"/>
        <a:cs typeface="+mn-cs"/>
      </a:defRPr>
    </a:lvl5pPr>
    <a:lvl6pPr marL="2285855" algn="l" defTabSz="914342" rtl="0" eaLnBrk="1" latinLnBrk="0" hangingPunct="1">
      <a:defRPr kumimoji="1" sz="1200" kern="1200">
        <a:solidFill>
          <a:schemeClr val="tx1"/>
        </a:solidFill>
        <a:latin typeface="+mn-lt"/>
        <a:ea typeface="+mn-ea"/>
        <a:cs typeface="+mn-cs"/>
      </a:defRPr>
    </a:lvl6pPr>
    <a:lvl7pPr marL="2743026" algn="l" defTabSz="914342" rtl="0" eaLnBrk="1" latinLnBrk="0" hangingPunct="1">
      <a:defRPr kumimoji="1" sz="1200" kern="1200">
        <a:solidFill>
          <a:schemeClr val="tx1"/>
        </a:solidFill>
        <a:latin typeface="+mn-lt"/>
        <a:ea typeface="+mn-ea"/>
        <a:cs typeface="+mn-cs"/>
      </a:defRPr>
    </a:lvl7pPr>
    <a:lvl8pPr marL="3200198" algn="l" defTabSz="914342" rtl="0" eaLnBrk="1" latinLnBrk="0" hangingPunct="1">
      <a:defRPr kumimoji="1" sz="1200" kern="1200">
        <a:solidFill>
          <a:schemeClr val="tx1"/>
        </a:solidFill>
        <a:latin typeface="+mn-lt"/>
        <a:ea typeface="+mn-ea"/>
        <a:cs typeface="+mn-cs"/>
      </a:defRPr>
    </a:lvl8pPr>
    <a:lvl9pPr marL="3657369" algn="l" defTabSz="914342"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2111375" y="744538"/>
            <a:ext cx="2574925" cy="3721100"/>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3659DC1B-80A4-45E1-9EEB-511D4F7C7A7E}" type="slidenum">
              <a:rPr kumimoji="1" lang="ja-JP" altLang="en-US" smtClean="0"/>
              <a:pPr/>
              <a:t>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4"/>
            <a:ext cx="5829300" cy="2123368"/>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028700" y="5613401"/>
            <a:ext cx="4800600" cy="2531534"/>
          </a:xfrm>
        </p:spPr>
        <p:txBody>
          <a:bodyPr/>
          <a:lstStyle>
            <a:lvl1pPr marL="0" indent="0" algn="ctr">
              <a:buNone/>
              <a:defRPr>
                <a:solidFill>
                  <a:schemeClr val="tx1">
                    <a:tint val="75000"/>
                  </a:schemeClr>
                </a:solidFill>
              </a:defRPr>
            </a:lvl1pPr>
            <a:lvl2pPr marL="457171" indent="0" algn="ctr">
              <a:buNone/>
              <a:defRPr>
                <a:solidFill>
                  <a:schemeClr val="tx1">
                    <a:tint val="75000"/>
                  </a:schemeClr>
                </a:solidFill>
              </a:defRPr>
            </a:lvl2pPr>
            <a:lvl3pPr marL="914342" indent="0" algn="ctr">
              <a:buNone/>
              <a:defRPr>
                <a:solidFill>
                  <a:schemeClr val="tx1">
                    <a:tint val="75000"/>
                  </a:schemeClr>
                </a:solidFill>
              </a:defRPr>
            </a:lvl3pPr>
            <a:lvl4pPr marL="1371513" indent="0" algn="ctr">
              <a:buNone/>
              <a:defRPr>
                <a:solidFill>
                  <a:schemeClr val="tx1">
                    <a:tint val="75000"/>
                  </a:schemeClr>
                </a:solidFill>
              </a:defRPr>
            </a:lvl4pPr>
            <a:lvl5pPr marL="1828684" indent="0" algn="ctr">
              <a:buNone/>
              <a:defRPr>
                <a:solidFill>
                  <a:schemeClr val="tx1">
                    <a:tint val="75000"/>
                  </a:schemeClr>
                </a:solidFill>
              </a:defRPr>
            </a:lvl5pPr>
            <a:lvl6pPr marL="2285855" indent="0" algn="ctr">
              <a:buNone/>
              <a:defRPr>
                <a:solidFill>
                  <a:schemeClr val="tx1">
                    <a:tint val="75000"/>
                  </a:schemeClr>
                </a:solidFill>
              </a:defRPr>
            </a:lvl6pPr>
            <a:lvl7pPr marL="2743026" indent="0" algn="ctr">
              <a:buNone/>
              <a:defRPr>
                <a:solidFill>
                  <a:schemeClr val="tx1">
                    <a:tint val="75000"/>
                  </a:schemeClr>
                </a:solidFill>
              </a:defRPr>
            </a:lvl7pPr>
            <a:lvl8pPr marL="3200198" indent="0" algn="ctr">
              <a:buNone/>
              <a:defRPr>
                <a:solidFill>
                  <a:schemeClr val="tx1">
                    <a:tint val="75000"/>
                  </a:schemeClr>
                </a:solidFill>
              </a:defRPr>
            </a:lvl8pPr>
            <a:lvl9pPr marL="3657369"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1"/>
            <a:ext cx="1543050" cy="8452202"/>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342900" y="396701"/>
            <a:ext cx="4514850" cy="8452202"/>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2"/>
            <a:ext cx="5829300" cy="1967442"/>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541735" y="4198587"/>
            <a:ext cx="5829300" cy="2166936"/>
          </a:xfrm>
        </p:spPr>
        <p:txBody>
          <a:bodyPr anchor="b"/>
          <a:lstStyle>
            <a:lvl1pPr marL="0" indent="0">
              <a:buNone/>
              <a:defRPr sz="2000">
                <a:solidFill>
                  <a:schemeClr val="tx1">
                    <a:tint val="75000"/>
                  </a:schemeClr>
                </a:solidFill>
              </a:defRPr>
            </a:lvl1pPr>
            <a:lvl2pPr marL="457171" indent="0">
              <a:buNone/>
              <a:defRPr sz="1800">
                <a:solidFill>
                  <a:schemeClr val="tx1">
                    <a:tint val="75000"/>
                  </a:schemeClr>
                </a:solidFill>
              </a:defRPr>
            </a:lvl2pPr>
            <a:lvl3pPr marL="914342" indent="0">
              <a:buNone/>
              <a:defRPr sz="1600">
                <a:solidFill>
                  <a:schemeClr val="tx1">
                    <a:tint val="75000"/>
                  </a:schemeClr>
                </a:solidFill>
              </a:defRPr>
            </a:lvl3pPr>
            <a:lvl4pPr marL="1371513" indent="0">
              <a:buNone/>
              <a:defRPr sz="1400">
                <a:solidFill>
                  <a:schemeClr val="tx1">
                    <a:tint val="75000"/>
                  </a:schemeClr>
                </a:solidFill>
              </a:defRPr>
            </a:lvl4pPr>
            <a:lvl5pPr marL="1828684" indent="0">
              <a:buNone/>
              <a:defRPr sz="1400">
                <a:solidFill>
                  <a:schemeClr val="tx1">
                    <a:tint val="75000"/>
                  </a:schemeClr>
                </a:solidFill>
              </a:defRPr>
            </a:lvl5pPr>
            <a:lvl6pPr marL="2285855" indent="0">
              <a:buNone/>
              <a:defRPr sz="1400">
                <a:solidFill>
                  <a:schemeClr val="tx1">
                    <a:tint val="75000"/>
                  </a:schemeClr>
                </a:solidFill>
              </a:defRPr>
            </a:lvl6pPr>
            <a:lvl7pPr marL="2743026" indent="0">
              <a:buNone/>
              <a:defRPr sz="1400">
                <a:solidFill>
                  <a:schemeClr val="tx1">
                    <a:tint val="75000"/>
                  </a:schemeClr>
                </a:solidFill>
              </a:defRPr>
            </a:lvl7pPr>
            <a:lvl8pPr marL="3200198" indent="0">
              <a:buNone/>
              <a:defRPr sz="1400">
                <a:solidFill>
                  <a:schemeClr val="tx1">
                    <a:tint val="75000"/>
                  </a:schemeClr>
                </a:solidFill>
              </a:defRPr>
            </a:lvl8pPr>
            <a:lvl9pPr marL="3657369"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34290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3486150" y="2311402"/>
            <a:ext cx="3028950"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342902" y="2217385"/>
            <a:ext cx="3030141" cy="924102"/>
          </a:xfrm>
        </p:spPr>
        <p:txBody>
          <a:bodyPr anchor="b"/>
          <a:lstStyle>
            <a:lvl1pPr marL="0" indent="0">
              <a:buNone/>
              <a:defRPr sz="2400" b="1"/>
            </a:lvl1pPr>
            <a:lvl2pPr marL="457171" indent="0">
              <a:buNone/>
              <a:defRPr sz="2000" b="1"/>
            </a:lvl2pPr>
            <a:lvl3pPr marL="914342" indent="0">
              <a:buNone/>
              <a:defRPr sz="1800" b="1"/>
            </a:lvl3pPr>
            <a:lvl4pPr marL="1371513" indent="0">
              <a:buNone/>
              <a:defRPr sz="1600" b="1"/>
            </a:lvl4pPr>
            <a:lvl5pPr marL="1828684" indent="0">
              <a:buNone/>
              <a:defRPr sz="1600" b="1"/>
            </a:lvl5pPr>
            <a:lvl6pPr marL="2285855" indent="0">
              <a:buNone/>
              <a:defRPr sz="1600" b="1"/>
            </a:lvl6pPr>
            <a:lvl7pPr marL="2743026" indent="0">
              <a:buNone/>
              <a:defRPr sz="1600" b="1"/>
            </a:lvl7pPr>
            <a:lvl8pPr marL="3200198" indent="0">
              <a:buNone/>
              <a:defRPr sz="1600" b="1"/>
            </a:lvl8pPr>
            <a:lvl9pPr marL="3657369"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342902" y="3141487"/>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3483771" y="2217385"/>
            <a:ext cx="3031331" cy="924102"/>
          </a:xfrm>
        </p:spPr>
        <p:txBody>
          <a:bodyPr anchor="b"/>
          <a:lstStyle>
            <a:lvl1pPr marL="0" indent="0">
              <a:buNone/>
              <a:defRPr sz="2400" b="1"/>
            </a:lvl1pPr>
            <a:lvl2pPr marL="457171" indent="0">
              <a:buNone/>
              <a:defRPr sz="2000" b="1"/>
            </a:lvl2pPr>
            <a:lvl3pPr marL="914342" indent="0">
              <a:buNone/>
              <a:defRPr sz="1800" b="1"/>
            </a:lvl3pPr>
            <a:lvl4pPr marL="1371513" indent="0">
              <a:buNone/>
              <a:defRPr sz="1600" b="1"/>
            </a:lvl4pPr>
            <a:lvl5pPr marL="1828684" indent="0">
              <a:buNone/>
              <a:defRPr sz="1600" b="1"/>
            </a:lvl5pPr>
            <a:lvl6pPr marL="2285855" indent="0">
              <a:buNone/>
              <a:defRPr sz="1600" b="1"/>
            </a:lvl6pPr>
            <a:lvl7pPr marL="2743026" indent="0">
              <a:buNone/>
              <a:defRPr sz="1600" b="1"/>
            </a:lvl7pPr>
            <a:lvl8pPr marL="3200198" indent="0">
              <a:buNone/>
              <a:defRPr sz="1600" b="1"/>
            </a:lvl8pPr>
            <a:lvl9pPr marL="3657369"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3483771" y="3141487"/>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3" y="394407"/>
            <a:ext cx="2256235" cy="1678517"/>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2681289" y="394408"/>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342903" y="2072925"/>
            <a:ext cx="2256235" cy="6775981"/>
          </a:xfrm>
        </p:spPr>
        <p:txBody>
          <a:bodyPr/>
          <a:lstStyle>
            <a:lvl1pPr marL="0" indent="0">
              <a:buNone/>
              <a:defRPr sz="1400"/>
            </a:lvl1pPr>
            <a:lvl2pPr marL="457171" indent="0">
              <a:buNone/>
              <a:defRPr sz="1200"/>
            </a:lvl2pPr>
            <a:lvl3pPr marL="914342" indent="0">
              <a:buNone/>
              <a:defRPr sz="1000"/>
            </a:lvl3pPr>
            <a:lvl4pPr marL="1371513" indent="0">
              <a:buNone/>
              <a:defRPr sz="900"/>
            </a:lvl4pPr>
            <a:lvl5pPr marL="1828684" indent="0">
              <a:buNone/>
              <a:defRPr sz="900"/>
            </a:lvl5pPr>
            <a:lvl6pPr marL="2285855" indent="0">
              <a:buNone/>
              <a:defRPr sz="900"/>
            </a:lvl6pPr>
            <a:lvl7pPr marL="2743026" indent="0">
              <a:buNone/>
              <a:defRPr sz="900"/>
            </a:lvl7pPr>
            <a:lvl8pPr marL="3200198" indent="0">
              <a:buNone/>
              <a:defRPr sz="900"/>
            </a:lvl8pPr>
            <a:lvl9pPr marL="3657369"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2"/>
            <a:ext cx="4114800" cy="818622"/>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344216" y="885118"/>
            <a:ext cx="4114800" cy="5943600"/>
          </a:xfrm>
        </p:spPr>
        <p:txBody>
          <a:bodyPr/>
          <a:lstStyle>
            <a:lvl1pPr marL="0" indent="0">
              <a:buNone/>
              <a:defRPr sz="3200"/>
            </a:lvl1pPr>
            <a:lvl2pPr marL="457171" indent="0">
              <a:buNone/>
              <a:defRPr sz="2800"/>
            </a:lvl2pPr>
            <a:lvl3pPr marL="914342" indent="0">
              <a:buNone/>
              <a:defRPr sz="2400"/>
            </a:lvl3pPr>
            <a:lvl4pPr marL="1371513" indent="0">
              <a:buNone/>
              <a:defRPr sz="2000"/>
            </a:lvl4pPr>
            <a:lvl5pPr marL="1828684" indent="0">
              <a:buNone/>
              <a:defRPr sz="2000"/>
            </a:lvl5pPr>
            <a:lvl6pPr marL="2285855" indent="0">
              <a:buNone/>
              <a:defRPr sz="2000"/>
            </a:lvl6pPr>
            <a:lvl7pPr marL="2743026" indent="0">
              <a:buNone/>
              <a:defRPr sz="2000"/>
            </a:lvl7pPr>
            <a:lvl8pPr marL="3200198" indent="0">
              <a:buNone/>
              <a:defRPr sz="2000"/>
            </a:lvl8pPr>
            <a:lvl9pPr marL="3657369" indent="0">
              <a:buNone/>
              <a:defRPr sz="2000"/>
            </a:lvl9pPr>
          </a:lstStyle>
          <a:p>
            <a:endParaRPr kumimoji="1" lang="ja-JP" altLang="en-US"/>
          </a:p>
        </p:txBody>
      </p:sp>
      <p:sp>
        <p:nvSpPr>
          <p:cNvPr id="4" name="テキスト プレースホルダ 3"/>
          <p:cNvSpPr>
            <a:spLocks noGrp="1"/>
          </p:cNvSpPr>
          <p:nvPr>
            <p:ph type="body" sz="half" idx="2"/>
          </p:nvPr>
        </p:nvSpPr>
        <p:spPr>
          <a:xfrm>
            <a:off x="1344216" y="7752823"/>
            <a:ext cx="4114800" cy="1162578"/>
          </a:xfrm>
        </p:spPr>
        <p:txBody>
          <a:bodyPr/>
          <a:lstStyle>
            <a:lvl1pPr marL="0" indent="0">
              <a:buNone/>
              <a:defRPr sz="1400"/>
            </a:lvl1pPr>
            <a:lvl2pPr marL="457171" indent="0">
              <a:buNone/>
              <a:defRPr sz="1200"/>
            </a:lvl2pPr>
            <a:lvl3pPr marL="914342" indent="0">
              <a:buNone/>
              <a:defRPr sz="1000"/>
            </a:lvl3pPr>
            <a:lvl4pPr marL="1371513" indent="0">
              <a:buNone/>
              <a:defRPr sz="900"/>
            </a:lvl4pPr>
            <a:lvl5pPr marL="1828684" indent="0">
              <a:buNone/>
              <a:defRPr sz="900"/>
            </a:lvl5pPr>
            <a:lvl6pPr marL="2285855" indent="0">
              <a:buNone/>
              <a:defRPr sz="900"/>
            </a:lvl6pPr>
            <a:lvl7pPr marL="2743026" indent="0">
              <a:buNone/>
              <a:defRPr sz="900"/>
            </a:lvl7pPr>
            <a:lvl8pPr marL="3200198" indent="0">
              <a:buNone/>
              <a:defRPr sz="900"/>
            </a:lvl8pPr>
            <a:lvl9pPr marL="3657369"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fld id="{3E4F62C4-62D5-4A74-83C4-1D2218C6A681}" type="datetimeFigureOut">
              <a:rPr kumimoji="1" lang="ja-JP" altLang="en-US" smtClean="0"/>
              <a:pPr/>
              <a:t>2021/6/1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50BA56F8-E124-4C40-A809-69D59C2BDD6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700"/>
            <a:ext cx="6172200" cy="1651001"/>
          </a:xfrm>
          <a:prstGeom prst="rect">
            <a:avLst/>
          </a:prstGeom>
        </p:spPr>
        <p:txBody>
          <a:bodyPr vert="horz" lIns="91434" tIns="45718" rIns="91434" bIns="45718"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342900" y="2311402"/>
            <a:ext cx="6172200" cy="6537502"/>
          </a:xfrm>
          <a:prstGeom prst="rect">
            <a:avLst/>
          </a:prstGeom>
        </p:spPr>
        <p:txBody>
          <a:bodyPr vert="horz" lIns="91434" tIns="45718" rIns="91434" bIns="45718"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342900" y="9181397"/>
            <a:ext cx="1600200" cy="527402"/>
          </a:xfrm>
          <a:prstGeom prst="rect">
            <a:avLst/>
          </a:prstGeom>
        </p:spPr>
        <p:txBody>
          <a:bodyPr vert="horz" lIns="91434" tIns="45718" rIns="91434" bIns="45718" rtlCol="0" anchor="ctr"/>
          <a:lstStyle>
            <a:lvl1pPr algn="l">
              <a:defRPr sz="1200">
                <a:solidFill>
                  <a:schemeClr val="tx1">
                    <a:tint val="75000"/>
                  </a:schemeClr>
                </a:solidFill>
              </a:defRPr>
            </a:lvl1pPr>
          </a:lstStyle>
          <a:p>
            <a:fld id="{3E4F62C4-62D5-4A74-83C4-1D2218C6A681}" type="datetimeFigureOut">
              <a:rPr kumimoji="1" lang="ja-JP" altLang="en-US" smtClean="0"/>
              <a:pPr/>
              <a:t>2021/6/1</a:t>
            </a:fld>
            <a:endParaRPr kumimoji="1" lang="ja-JP" altLang="en-US"/>
          </a:p>
        </p:txBody>
      </p:sp>
      <p:sp>
        <p:nvSpPr>
          <p:cNvPr id="5" name="フッター プレースホルダ 4"/>
          <p:cNvSpPr>
            <a:spLocks noGrp="1"/>
          </p:cNvSpPr>
          <p:nvPr>
            <p:ph type="ftr" sz="quarter" idx="3"/>
          </p:nvPr>
        </p:nvSpPr>
        <p:spPr>
          <a:xfrm>
            <a:off x="2343151" y="9181397"/>
            <a:ext cx="2171700" cy="527402"/>
          </a:xfrm>
          <a:prstGeom prst="rect">
            <a:avLst/>
          </a:prstGeom>
        </p:spPr>
        <p:txBody>
          <a:bodyPr vert="horz" lIns="91434" tIns="45718" rIns="91434" bIns="45718"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4914900" y="9181397"/>
            <a:ext cx="1600200" cy="527402"/>
          </a:xfrm>
          <a:prstGeom prst="rect">
            <a:avLst/>
          </a:prstGeom>
        </p:spPr>
        <p:txBody>
          <a:bodyPr vert="horz" lIns="91434" tIns="45718" rIns="91434" bIns="45718" rtlCol="0" anchor="ctr"/>
          <a:lstStyle>
            <a:lvl1pPr algn="r">
              <a:defRPr sz="1200">
                <a:solidFill>
                  <a:schemeClr val="tx1">
                    <a:tint val="75000"/>
                  </a:schemeClr>
                </a:solidFill>
              </a:defRPr>
            </a:lvl1pPr>
          </a:lstStyle>
          <a:p>
            <a:fld id="{50BA56F8-E124-4C40-A809-69D59C2BDD6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342" rtl="0" eaLnBrk="1" latinLnBrk="0" hangingPunct="1">
        <a:spcBef>
          <a:spcPct val="0"/>
        </a:spcBef>
        <a:buNone/>
        <a:defRPr kumimoji="1" sz="4400" kern="1200">
          <a:solidFill>
            <a:schemeClr val="tx1"/>
          </a:solidFill>
          <a:latin typeface="+mj-lt"/>
          <a:ea typeface="+mj-ea"/>
          <a:cs typeface="+mj-cs"/>
        </a:defRPr>
      </a:lvl1pPr>
    </p:titleStyle>
    <p:bodyStyle>
      <a:lvl1pPr marL="342879" indent="-342879" algn="l" defTabSz="914342"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03" indent="-285732" algn="l" defTabSz="914342"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928" indent="-228586" algn="l" defTabSz="914342"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099" indent="-228586" algn="l" defTabSz="914342"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270" indent="-228586" algn="l" defTabSz="914342"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441" indent="-228586" algn="l" defTabSz="914342"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612" indent="-228586" algn="l" defTabSz="914342"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783" indent="-228586" algn="l" defTabSz="914342"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5954" indent="-228586" algn="l" defTabSz="914342"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342" rtl="0" eaLnBrk="1" latinLnBrk="0" hangingPunct="1">
        <a:defRPr kumimoji="1" sz="1800" kern="1200">
          <a:solidFill>
            <a:schemeClr val="tx1"/>
          </a:solidFill>
          <a:latin typeface="+mn-lt"/>
          <a:ea typeface="+mn-ea"/>
          <a:cs typeface="+mn-cs"/>
        </a:defRPr>
      </a:lvl1pPr>
      <a:lvl2pPr marL="457171" algn="l" defTabSz="914342" rtl="0" eaLnBrk="1" latinLnBrk="0" hangingPunct="1">
        <a:defRPr kumimoji="1" sz="1800" kern="1200">
          <a:solidFill>
            <a:schemeClr val="tx1"/>
          </a:solidFill>
          <a:latin typeface="+mn-lt"/>
          <a:ea typeface="+mn-ea"/>
          <a:cs typeface="+mn-cs"/>
        </a:defRPr>
      </a:lvl2pPr>
      <a:lvl3pPr marL="914342" algn="l" defTabSz="914342" rtl="0" eaLnBrk="1" latinLnBrk="0" hangingPunct="1">
        <a:defRPr kumimoji="1" sz="1800" kern="1200">
          <a:solidFill>
            <a:schemeClr val="tx1"/>
          </a:solidFill>
          <a:latin typeface="+mn-lt"/>
          <a:ea typeface="+mn-ea"/>
          <a:cs typeface="+mn-cs"/>
        </a:defRPr>
      </a:lvl3pPr>
      <a:lvl4pPr marL="1371513" algn="l" defTabSz="914342" rtl="0" eaLnBrk="1" latinLnBrk="0" hangingPunct="1">
        <a:defRPr kumimoji="1" sz="1800" kern="1200">
          <a:solidFill>
            <a:schemeClr val="tx1"/>
          </a:solidFill>
          <a:latin typeface="+mn-lt"/>
          <a:ea typeface="+mn-ea"/>
          <a:cs typeface="+mn-cs"/>
        </a:defRPr>
      </a:lvl4pPr>
      <a:lvl5pPr marL="1828684" algn="l" defTabSz="914342" rtl="0" eaLnBrk="1" latinLnBrk="0" hangingPunct="1">
        <a:defRPr kumimoji="1" sz="1800" kern="1200">
          <a:solidFill>
            <a:schemeClr val="tx1"/>
          </a:solidFill>
          <a:latin typeface="+mn-lt"/>
          <a:ea typeface="+mn-ea"/>
          <a:cs typeface="+mn-cs"/>
        </a:defRPr>
      </a:lvl5pPr>
      <a:lvl6pPr marL="2285855" algn="l" defTabSz="914342" rtl="0" eaLnBrk="1" latinLnBrk="0" hangingPunct="1">
        <a:defRPr kumimoji="1" sz="1800" kern="1200">
          <a:solidFill>
            <a:schemeClr val="tx1"/>
          </a:solidFill>
          <a:latin typeface="+mn-lt"/>
          <a:ea typeface="+mn-ea"/>
          <a:cs typeface="+mn-cs"/>
        </a:defRPr>
      </a:lvl6pPr>
      <a:lvl7pPr marL="2743026" algn="l" defTabSz="914342" rtl="0" eaLnBrk="1" latinLnBrk="0" hangingPunct="1">
        <a:defRPr kumimoji="1" sz="1800" kern="1200">
          <a:solidFill>
            <a:schemeClr val="tx1"/>
          </a:solidFill>
          <a:latin typeface="+mn-lt"/>
          <a:ea typeface="+mn-ea"/>
          <a:cs typeface="+mn-cs"/>
        </a:defRPr>
      </a:lvl7pPr>
      <a:lvl8pPr marL="3200198" algn="l" defTabSz="914342" rtl="0" eaLnBrk="1" latinLnBrk="0" hangingPunct="1">
        <a:defRPr kumimoji="1" sz="1800" kern="1200">
          <a:solidFill>
            <a:schemeClr val="tx1"/>
          </a:solidFill>
          <a:latin typeface="+mn-lt"/>
          <a:ea typeface="+mn-ea"/>
          <a:cs typeface="+mn-cs"/>
        </a:defRPr>
      </a:lvl8pPr>
      <a:lvl9pPr marL="3657369" algn="l" defTabSz="914342"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正方形/長方形 54"/>
          <p:cNvSpPr/>
          <p:nvPr/>
        </p:nvSpPr>
        <p:spPr>
          <a:xfrm>
            <a:off x="0" y="1738290"/>
            <a:ext cx="3068960" cy="600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3969" tIns="41985" rIns="83969" bIns="41985" rtlCol="0" anchor="t"/>
          <a:lstStyle/>
          <a:p>
            <a:r>
              <a:rPr lang="ja-JP" altLang="en-US" sz="1500" b="1" dirty="0">
                <a:solidFill>
                  <a:schemeClr val="tx1"/>
                </a:solidFill>
              </a:rPr>
              <a:t>◆  優良品目・品種への改植・新植</a:t>
            </a:r>
          </a:p>
        </p:txBody>
      </p:sp>
      <p:sp>
        <p:nvSpPr>
          <p:cNvPr id="59" name="正方形/長方形 58"/>
          <p:cNvSpPr/>
          <p:nvPr/>
        </p:nvSpPr>
        <p:spPr>
          <a:xfrm>
            <a:off x="0" y="8049270"/>
            <a:ext cx="6858000" cy="1856730"/>
          </a:xfrm>
          <a:prstGeom prst="rect">
            <a:avLst/>
          </a:prstGeom>
          <a:gradFill>
            <a:gsLst>
              <a:gs pos="0">
                <a:srgbClr val="DDEBCF"/>
              </a:gs>
              <a:gs pos="50000">
                <a:srgbClr val="9CB86E"/>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83969" tIns="41985" rIns="83969" bIns="41985" rtlCol="0" anchor="ctr"/>
          <a:lstStyle/>
          <a:p>
            <a:pPr algn="ctr"/>
            <a:endParaRPr kumimoji="1" lang="ja-JP" altLang="en-US"/>
          </a:p>
        </p:txBody>
      </p:sp>
      <p:sp>
        <p:nvSpPr>
          <p:cNvPr id="56" name="正方形/長方形 55"/>
          <p:cNvSpPr/>
          <p:nvPr/>
        </p:nvSpPr>
        <p:spPr>
          <a:xfrm>
            <a:off x="0" y="0"/>
            <a:ext cx="6858000" cy="1751124"/>
          </a:xfrm>
          <a:prstGeom prst="rect">
            <a:avLst/>
          </a:prstGeom>
          <a:blipFill>
            <a:blip r:embed="rId3"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83969" tIns="41985" rIns="83969" bIns="41985" rtlCol="0" anchor="ctr"/>
          <a:lstStyle/>
          <a:p>
            <a:pPr algn="ctr"/>
            <a:endParaRPr kumimoji="1" lang="ja-JP" altLang="en-US"/>
          </a:p>
        </p:txBody>
      </p:sp>
      <p:graphicFrame>
        <p:nvGraphicFramePr>
          <p:cNvPr id="14" name="表 13"/>
          <p:cNvGraphicFramePr>
            <a:graphicFrameLocks noGrp="1"/>
          </p:cNvGraphicFramePr>
          <p:nvPr>
            <p:extLst>
              <p:ext uri="{D42A27DB-BD31-4B8C-83A1-F6EECF244321}">
                <p14:modId xmlns:p14="http://schemas.microsoft.com/office/powerpoint/2010/main" val="4010068890"/>
              </p:ext>
            </p:extLst>
          </p:nvPr>
        </p:nvGraphicFramePr>
        <p:xfrm>
          <a:off x="101822" y="2328933"/>
          <a:ext cx="3538310" cy="2478272"/>
        </p:xfrm>
        <a:graphic>
          <a:graphicData uri="http://schemas.openxmlformats.org/drawingml/2006/table">
            <a:tbl>
              <a:tblPr firstRow="1" bandRow="1">
                <a:tableStyleId>{16D9F66E-5EB9-4882-86FB-DCBF35E3C3E4}</a:tableStyleId>
              </a:tblPr>
              <a:tblGrid>
                <a:gridCol w="223905">
                  <a:extLst>
                    <a:ext uri="{9D8B030D-6E8A-4147-A177-3AD203B41FA5}">
                      <a16:colId xmlns:a16="http://schemas.microsoft.com/office/drawing/2014/main" val="3552602372"/>
                    </a:ext>
                  </a:extLst>
                </a:gridCol>
                <a:gridCol w="2040613">
                  <a:extLst>
                    <a:ext uri="{9D8B030D-6E8A-4147-A177-3AD203B41FA5}">
                      <a16:colId xmlns:a16="http://schemas.microsoft.com/office/drawing/2014/main" val="20001"/>
                    </a:ext>
                  </a:extLst>
                </a:gridCol>
                <a:gridCol w="1273792">
                  <a:extLst>
                    <a:ext uri="{9D8B030D-6E8A-4147-A177-3AD203B41FA5}">
                      <a16:colId xmlns:a16="http://schemas.microsoft.com/office/drawing/2014/main" val="20002"/>
                    </a:ext>
                  </a:extLst>
                </a:gridCol>
              </a:tblGrid>
              <a:tr h="424230">
                <a:tc rowSpan="3">
                  <a:txBody>
                    <a:bodyPr/>
                    <a:lstStyle/>
                    <a:p>
                      <a:pPr algn="ctr"/>
                      <a:r>
                        <a:rPr kumimoji="1" lang="ja-JP" altLang="en-US" sz="1000" b="0" dirty="0"/>
                        <a:t>慣行樹形等</a:t>
                      </a:r>
                      <a:endParaRPr kumimoji="1" lang="en-US" altLang="ja-JP" sz="1000" b="0" dirty="0"/>
                    </a:p>
                  </a:txBody>
                  <a:tcPr marT="49530" marB="49530" anchor="ctr">
                    <a:lnB w="12700" cap="flat" cmpd="sng" algn="ctr">
                      <a:solidFill>
                        <a:srgbClr val="FF9933"/>
                      </a:solidFill>
                      <a:prstDash val="solid"/>
                      <a:round/>
                      <a:headEnd type="none" w="med" len="med"/>
                      <a:tailEnd type="none" w="med" len="med"/>
                    </a:lnB>
                  </a:tcPr>
                </a:tc>
                <a:tc>
                  <a:txBody>
                    <a:bodyPr/>
                    <a:lstStyle/>
                    <a:p>
                      <a:r>
                        <a:rPr kumimoji="1" lang="ja-JP" altLang="en-US" sz="1000" b="0" dirty="0"/>
                        <a:t>みかん等のかんきつ類への</a:t>
                      </a:r>
                      <a:endParaRPr kumimoji="1" lang="en-US" altLang="ja-JP" sz="1000" b="0" dirty="0"/>
                    </a:p>
                    <a:p>
                      <a:r>
                        <a:rPr kumimoji="1" lang="ja-JP" altLang="en-US" sz="1000" b="0" dirty="0"/>
                        <a:t>改植・新植</a:t>
                      </a:r>
                      <a:endParaRPr kumimoji="1" lang="en-US" altLang="ja-JP" sz="1000" b="0" dirty="0"/>
                    </a:p>
                  </a:txBody>
                  <a:tcPr marT="49530" marB="49530" anchor="ctr"/>
                </a:tc>
                <a:tc>
                  <a:txBody>
                    <a:bodyPr/>
                    <a:lstStyle/>
                    <a:p>
                      <a:r>
                        <a:rPr kumimoji="1" lang="ja-JP" altLang="en-US" sz="1000" b="1" dirty="0"/>
                        <a:t>２３（２１）</a:t>
                      </a:r>
                      <a:r>
                        <a:rPr kumimoji="1" lang="ja-JP" altLang="en-US" sz="1000" b="0" dirty="0"/>
                        <a:t>万円</a:t>
                      </a:r>
                      <a:endParaRPr kumimoji="1" lang="en-US" altLang="ja-JP" sz="1000" b="0" dirty="0"/>
                    </a:p>
                    <a:p>
                      <a:r>
                        <a:rPr kumimoji="1" lang="ja-JP" altLang="en-US" sz="1000" b="0" dirty="0"/>
                        <a:t>　　　</a:t>
                      </a:r>
                      <a:r>
                        <a:rPr kumimoji="1" lang="en-US" altLang="ja-JP" sz="1000" b="0" dirty="0"/>
                        <a:t>/</a:t>
                      </a:r>
                      <a:r>
                        <a:rPr kumimoji="1" lang="ja-JP" altLang="en-US" sz="1000" b="0" dirty="0"/>
                        <a:t>１０アール</a:t>
                      </a:r>
                    </a:p>
                  </a:txBody>
                  <a:tcPr marT="49530" marB="49530"/>
                </a:tc>
                <a:extLst>
                  <a:ext uri="{0D108BD9-81ED-4DB2-BD59-A6C34878D82A}">
                    <a16:rowId xmlns:a16="http://schemas.microsoft.com/office/drawing/2014/main" val="10000"/>
                  </a:ext>
                </a:extLst>
              </a:tr>
              <a:tr h="424230">
                <a:tc vMerge="1">
                  <a:txBody>
                    <a:bodyPr/>
                    <a:lstStyle/>
                    <a:p>
                      <a:endParaRPr kumimoji="1" lang="en-US" altLang="ja-JP" sz="1000" dirty="0"/>
                    </a:p>
                  </a:txBody>
                  <a:tcPr marT="49530" marB="49530"/>
                </a:tc>
                <a:tc>
                  <a:txBody>
                    <a:bodyPr/>
                    <a:lstStyle/>
                    <a:p>
                      <a:r>
                        <a:rPr kumimoji="1" lang="ja-JP" altLang="en-US" sz="1000" dirty="0"/>
                        <a:t>かんきつ類以外の主要果樹</a:t>
                      </a:r>
                      <a:endParaRPr kumimoji="1" lang="en-US" altLang="ja-JP" sz="1000" dirty="0"/>
                    </a:p>
                    <a:p>
                      <a:r>
                        <a:rPr kumimoji="1" lang="ja-JP" altLang="en-US" sz="800" dirty="0">
                          <a:latin typeface="+mj-ea"/>
                          <a:ea typeface="+mj-ea"/>
                        </a:rPr>
                        <a:t>（</a:t>
                      </a:r>
                      <a:r>
                        <a:rPr kumimoji="1" lang="en-US" altLang="ja-JP" sz="800" dirty="0">
                          <a:latin typeface="+mj-ea"/>
                          <a:ea typeface="+mj-ea"/>
                        </a:rPr>
                        <a:t>※</a:t>
                      </a:r>
                      <a:r>
                        <a:rPr kumimoji="1" lang="ja-JP" altLang="en-US" sz="800" dirty="0">
                          <a:latin typeface="+mj-ea"/>
                          <a:ea typeface="+mj-ea"/>
                        </a:rPr>
                        <a:t>１）</a:t>
                      </a:r>
                      <a:r>
                        <a:rPr kumimoji="1" lang="ja-JP" altLang="en-US" sz="1000" dirty="0"/>
                        <a:t>への</a:t>
                      </a:r>
                      <a:r>
                        <a:rPr kumimoji="1" lang="ja-JP" altLang="en-US" sz="1000" baseline="0" dirty="0"/>
                        <a:t> </a:t>
                      </a:r>
                      <a:r>
                        <a:rPr kumimoji="1" lang="ja-JP" altLang="en-US" sz="1000" dirty="0"/>
                        <a:t>改植・新植</a:t>
                      </a:r>
                      <a:endParaRPr kumimoji="1" lang="en-US" altLang="ja-JP" sz="1000" dirty="0"/>
                    </a:p>
                  </a:txBody>
                  <a:tcPr marT="49530" marB="4953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t>１７（１５）</a:t>
                      </a:r>
                      <a:r>
                        <a:rPr kumimoji="1" lang="ja-JP" altLang="en-US" sz="1000" dirty="0"/>
                        <a:t>万円</a:t>
                      </a:r>
                      <a:endParaRPr kumimoji="1" lang="en-US" altLang="ja-JP" sz="10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t>　　　</a:t>
                      </a:r>
                      <a:r>
                        <a:rPr kumimoji="1" lang="en-US" altLang="ja-JP" sz="1000" dirty="0"/>
                        <a:t>/</a:t>
                      </a:r>
                      <a:r>
                        <a:rPr kumimoji="1" lang="ja-JP" altLang="en-US" sz="1000" dirty="0"/>
                        <a:t>１０</a:t>
                      </a:r>
                      <a:r>
                        <a:rPr kumimoji="1" lang="ja-JP" altLang="en-US" sz="1000" b="0" dirty="0"/>
                        <a:t>アール</a:t>
                      </a:r>
                      <a:endParaRPr kumimoji="1" lang="ja-JP" altLang="en-US" sz="1000" dirty="0"/>
                    </a:p>
                  </a:txBody>
                  <a:tcPr marT="49530" marB="49530"/>
                </a:tc>
                <a:extLst>
                  <a:ext uri="{0D108BD9-81ED-4DB2-BD59-A6C34878D82A}">
                    <a16:rowId xmlns:a16="http://schemas.microsoft.com/office/drawing/2014/main" val="10001"/>
                  </a:ext>
                </a:extLst>
              </a:tr>
              <a:tr h="418232">
                <a:tc vMerge="1">
                  <a:txBody>
                    <a:bodyPr/>
                    <a:lstStyle/>
                    <a:p>
                      <a:endParaRPr kumimoji="1" lang="ja-JP" altLang="en-US" sz="1000" dirty="0"/>
                    </a:p>
                  </a:txBody>
                  <a:tcPr marT="49530" marB="49530">
                    <a:lnB w="12700" cap="flat" cmpd="sng" algn="ctr">
                      <a:solidFill>
                        <a:srgbClr val="FF9933"/>
                      </a:solidFill>
                      <a:prstDash val="solid"/>
                      <a:round/>
                      <a:headEnd type="none" w="med" len="med"/>
                      <a:tailEnd type="none" w="med" len="med"/>
                    </a:lnB>
                  </a:tcPr>
                </a:tc>
                <a:tc>
                  <a:txBody>
                    <a:bodyPr/>
                    <a:lstStyle/>
                    <a:p>
                      <a:r>
                        <a:rPr kumimoji="1" lang="ja-JP" altLang="en-US" sz="1000" dirty="0"/>
                        <a:t>りんごのわい化栽培、ぶどう</a:t>
                      </a:r>
                      <a:r>
                        <a:rPr kumimoji="1" lang="en-US" altLang="ja-JP" sz="1000" dirty="0"/>
                        <a:t>  </a:t>
                      </a:r>
                      <a:r>
                        <a:rPr kumimoji="1" lang="ja-JP" altLang="en-US" sz="1000" dirty="0"/>
                        <a:t>（加工用）の垣根栽培への改植・新植</a:t>
                      </a:r>
                    </a:p>
                  </a:txBody>
                  <a:tcPr marT="49530" marB="49530">
                    <a:lnB w="12700" cap="flat" cmpd="sng" algn="ctr">
                      <a:solidFill>
                        <a:srgbClr val="FF9933"/>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t>３３（３２）</a:t>
                      </a:r>
                      <a:r>
                        <a:rPr kumimoji="1" lang="ja-JP" altLang="en-US" sz="1000" dirty="0"/>
                        <a:t>万円</a:t>
                      </a:r>
                      <a:endParaRPr kumimoji="1" lang="en-US" altLang="ja-JP" sz="10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t>　　　</a:t>
                      </a:r>
                      <a:r>
                        <a:rPr kumimoji="1" lang="en-US" altLang="ja-JP" sz="1000" dirty="0"/>
                        <a:t>/</a:t>
                      </a:r>
                      <a:r>
                        <a:rPr kumimoji="1" lang="ja-JP" altLang="en-US" sz="1000" dirty="0"/>
                        <a:t>１０</a:t>
                      </a:r>
                      <a:r>
                        <a:rPr kumimoji="1" lang="ja-JP" altLang="en-US" sz="1000" b="0" dirty="0"/>
                        <a:t>アール</a:t>
                      </a:r>
                      <a:endParaRPr kumimoji="1" lang="ja-JP" altLang="en-US" sz="1000" dirty="0"/>
                    </a:p>
                  </a:txBody>
                  <a:tcPr marT="49530" marB="49530">
                    <a:lnB w="12700" cap="flat" cmpd="sng" algn="ctr">
                      <a:solidFill>
                        <a:srgbClr val="FF9933"/>
                      </a:solidFill>
                      <a:prstDash val="solid"/>
                      <a:round/>
                      <a:headEnd type="none" w="med" len="med"/>
                      <a:tailEnd type="none" w="med" len="med"/>
                    </a:lnB>
                  </a:tcPr>
                </a:tc>
                <a:extLst>
                  <a:ext uri="{0D108BD9-81ED-4DB2-BD59-A6C34878D82A}">
                    <a16:rowId xmlns:a16="http://schemas.microsoft.com/office/drawing/2014/main" val="10002"/>
                  </a:ext>
                </a:extLst>
              </a:tr>
              <a:tr h="376080">
                <a:tc rowSpan="3">
                  <a:txBody>
                    <a:bodyPr/>
                    <a:lstStyle/>
                    <a:p>
                      <a:pPr algn="ctr"/>
                      <a:r>
                        <a:rPr kumimoji="1" lang="ja-JP" altLang="en-US" sz="1000" baseline="0" dirty="0"/>
                        <a:t>省</a:t>
                      </a:r>
                      <a:endParaRPr kumimoji="1" lang="en-US" altLang="ja-JP" sz="1000" baseline="0" dirty="0"/>
                    </a:p>
                    <a:p>
                      <a:pPr algn="ctr"/>
                      <a:r>
                        <a:rPr kumimoji="1" lang="ja-JP" altLang="en-US" sz="1000" baseline="0" dirty="0"/>
                        <a:t>力</a:t>
                      </a:r>
                      <a:endParaRPr kumimoji="1" lang="en-US" altLang="ja-JP" sz="1000" baseline="0" dirty="0"/>
                    </a:p>
                    <a:p>
                      <a:pPr algn="ctr"/>
                      <a:r>
                        <a:rPr kumimoji="1" lang="ja-JP" altLang="en-US" sz="1000" baseline="0" dirty="0"/>
                        <a:t>樹</a:t>
                      </a:r>
                      <a:endParaRPr kumimoji="1" lang="en-US" altLang="ja-JP" sz="1000" baseline="0" dirty="0"/>
                    </a:p>
                    <a:p>
                      <a:pPr algn="ctr"/>
                      <a:r>
                        <a:rPr kumimoji="1" lang="ja-JP" altLang="en-US" sz="1000" baseline="0" dirty="0"/>
                        <a:t>形</a:t>
                      </a:r>
                      <a:endParaRPr kumimoji="1" lang="en-US" altLang="ja-JP" sz="1000" baseline="0" dirty="0"/>
                    </a:p>
                  </a:txBody>
                  <a:tcPr marT="49530" marB="49530" anchor="ctr">
                    <a:lnT w="12700" cap="flat" cmpd="sng" algn="ctr">
                      <a:solidFill>
                        <a:srgbClr val="FF9933"/>
                      </a:solidFill>
                      <a:prstDash val="solid"/>
                      <a:round/>
                      <a:headEnd type="none" w="med" len="med"/>
                      <a:tailEnd type="none" w="med" len="med"/>
                    </a:lnT>
                  </a:tcPr>
                </a:tc>
                <a:tc>
                  <a:txBody>
                    <a:bodyPr/>
                    <a:lstStyle/>
                    <a:p>
                      <a:r>
                        <a:rPr kumimoji="1" lang="ja-JP" altLang="en-US" sz="1000" baseline="0" dirty="0"/>
                        <a:t>超高密植（トールスピンドル）栽培</a:t>
                      </a:r>
                      <a:endParaRPr kumimoji="1" lang="en-US" altLang="ja-JP" sz="1000" baseline="0" dirty="0"/>
                    </a:p>
                    <a:p>
                      <a:r>
                        <a:rPr kumimoji="1" lang="ja-JP" altLang="en-US" sz="1000" baseline="0" dirty="0"/>
                        <a:t>（りんご）への改植・新植</a:t>
                      </a:r>
                      <a:endParaRPr kumimoji="1" lang="en-US" altLang="ja-JP" sz="1000" baseline="0" dirty="0"/>
                    </a:p>
                  </a:txBody>
                  <a:tcPr marT="49530" marB="49530" anchor="ctr">
                    <a:lnT w="12700" cap="flat" cmpd="sng" algn="ctr">
                      <a:solidFill>
                        <a:srgbClr val="FF9933"/>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t>７３（７１）</a:t>
                      </a:r>
                      <a:r>
                        <a:rPr kumimoji="1" lang="ja-JP" altLang="en-US" sz="1000" dirty="0"/>
                        <a:t>万円</a:t>
                      </a:r>
                      <a:endParaRPr kumimoji="1" lang="en-US" altLang="ja-JP" sz="10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t>　　　</a:t>
                      </a:r>
                      <a:r>
                        <a:rPr kumimoji="1" lang="en-US" altLang="ja-JP" sz="1000" dirty="0"/>
                        <a:t>/</a:t>
                      </a:r>
                      <a:r>
                        <a:rPr kumimoji="1" lang="ja-JP" altLang="en-US" sz="1000" dirty="0"/>
                        <a:t>１０</a:t>
                      </a:r>
                      <a:r>
                        <a:rPr kumimoji="1" lang="ja-JP" altLang="en-US" sz="1000" b="0" dirty="0"/>
                        <a:t>アール</a:t>
                      </a:r>
                      <a:endParaRPr kumimoji="1" lang="ja-JP" altLang="en-US" sz="1000" dirty="0"/>
                    </a:p>
                  </a:txBody>
                  <a:tcPr marT="49530" marB="49530" anchor="ctr">
                    <a:lnT w="12700" cap="flat" cmpd="sng" algn="ctr">
                      <a:solidFill>
                        <a:srgbClr val="FF9933"/>
                      </a:solidFill>
                      <a:prstDash val="solid"/>
                      <a:round/>
                      <a:headEnd type="none" w="med" len="med"/>
                      <a:tailEnd type="none" w="med" len="med"/>
                    </a:lnT>
                  </a:tcPr>
                </a:tc>
                <a:extLst>
                  <a:ext uri="{0D108BD9-81ED-4DB2-BD59-A6C34878D82A}">
                    <a16:rowId xmlns:a16="http://schemas.microsoft.com/office/drawing/2014/main" val="789365474"/>
                  </a:ext>
                </a:extLst>
              </a:tr>
              <a:tr h="357818">
                <a:tc vMerge="1">
                  <a:txBody>
                    <a:bodyPr/>
                    <a:lstStyle/>
                    <a:p>
                      <a:endParaRPr kumimoji="1" lang="en-US" altLang="ja-JP" sz="1000" baseline="0" dirty="0"/>
                    </a:p>
                  </a:txBody>
                  <a:tcPr marT="49530" marB="49530" anchor="ctr"/>
                </a:tc>
                <a:tc>
                  <a:txBody>
                    <a:bodyPr/>
                    <a:lstStyle/>
                    <a:p>
                      <a:r>
                        <a:rPr kumimoji="1" lang="ja-JP" altLang="en-US" sz="1000" baseline="0" dirty="0"/>
                        <a:t>根域制限栽培（みかん等の</a:t>
                      </a:r>
                      <a:endParaRPr kumimoji="1" lang="en-US" altLang="ja-JP" sz="1000" baseline="0" dirty="0"/>
                    </a:p>
                    <a:p>
                      <a:r>
                        <a:rPr kumimoji="1" lang="ja-JP" altLang="en-US" sz="1000" baseline="0" dirty="0"/>
                        <a:t>かんきつ類）への改植・新植</a:t>
                      </a:r>
                      <a:endParaRPr kumimoji="1" lang="en-US" altLang="ja-JP" sz="1000" baseline="0" dirty="0"/>
                    </a:p>
                  </a:txBody>
                  <a:tcPr marT="49530" marB="4953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t>１１１（１０８）</a:t>
                      </a:r>
                      <a:r>
                        <a:rPr kumimoji="1" lang="ja-JP" altLang="en-US" sz="1000" dirty="0"/>
                        <a:t>万円</a:t>
                      </a:r>
                      <a:endParaRPr kumimoji="1" lang="en-US" altLang="ja-JP" sz="10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t>　　　</a:t>
                      </a:r>
                      <a:r>
                        <a:rPr kumimoji="1" lang="en-US" altLang="ja-JP" sz="1000" dirty="0"/>
                        <a:t>/</a:t>
                      </a:r>
                      <a:r>
                        <a:rPr kumimoji="1" lang="ja-JP" altLang="en-US" sz="1000" dirty="0"/>
                        <a:t>１０</a:t>
                      </a:r>
                      <a:r>
                        <a:rPr kumimoji="1" lang="ja-JP" altLang="en-US" sz="1000" b="0" dirty="0"/>
                        <a:t>アール</a:t>
                      </a:r>
                      <a:endParaRPr kumimoji="1" lang="ja-JP" altLang="en-US" sz="1000" dirty="0"/>
                    </a:p>
                  </a:txBody>
                  <a:tcPr marT="49530" marB="49530" anchor="ctr"/>
                </a:tc>
                <a:extLst>
                  <a:ext uri="{0D108BD9-81ED-4DB2-BD59-A6C34878D82A}">
                    <a16:rowId xmlns:a16="http://schemas.microsoft.com/office/drawing/2014/main" val="10003"/>
                  </a:ext>
                </a:extLst>
              </a:tr>
              <a:tr h="357818">
                <a:tc vMerge="1">
                  <a:txBody>
                    <a:bodyPr/>
                    <a:lstStyle/>
                    <a:p>
                      <a:endParaRPr kumimoji="1" lang="en-US" altLang="ja-JP" sz="1000" baseline="0" dirty="0"/>
                    </a:p>
                  </a:txBody>
                  <a:tcPr marT="49530" marB="49530" anchor="ctr"/>
                </a:tc>
                <a:tc>
                  <a:txBody>
                    <a:bodyPr/>
                    <a:lstStyle/>
                    <a:p>
                      <a:r>
                        <a:rPr kumimoji="1" lang="ja-JP" altLang="en-US" sz="1000" baseline="0" dirty="0"/>
                        <a:t>ジョイント栽培（なし、もも、すもも</a:t>
                      </a:r>
                      <a:endParaRPr kumimoji="1" lang="en-US" altLang="ja-JP" sz="1000" baseline="0" dirty="0"/>
                    </a:p>
                    <a:p>
                      <a:r>
                        <a:rPr kumimoji="1" lang="ja-JP" altLang="en-US" sz="1000" baseline="0" dirty="0"/>
                        <a:t>等）への改植・新植</a:t>
                      </a:r>
                      <a:endParaRPr kumimoji="1" lang="en-US" altLang="ja-JP" sz="1000" baseline="0" dirty="0"/>
                    </a:p>
                  </a:txBody>
                  <a:tcPr marT="49530" marB="4953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b="1" dirty="0"/>
                        <a:t>３３（３２）</a:t>
                      </a:r>
                      <a:r>
                        <a:rPr kumimoji="1" lang="ja-JP" altLang="en-US" sz="1000" dirty="0"/>
                        <a:t>万円</a:t>
                      </a:r>
                      <a:endParaRPr kumimoji="1" lang="en-US" altLang="ja-JP" sz="1000" dirty="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t>　　　</a:t>
                      </a:r>
                      <a:r>
                        <a:rPr kumimoji="1" lang="en-US" altLang="ja-JP" sz="1000" dirty="0"/>
                        <a:t>/</a:t>
                      </a:r>
                      <a:r>
                        <a:rPr kumimoji="1" lang="ja-JP" altLang="en-US" sz="1000" dirty="0"/>
                        <a:t>１０</a:t>
                      </a:r>
                      <a:r>
                        <a:rPr kumimoji="1" lang="ja-JP" altLang="en-US" sz="1000" b="0" dirty="0"/>
                        <a:t>アール</a:t>
                      </a:r>
                      <a:endParaRPr kumimoji="1" lang="ja-JP" altLang="en-US" sz="1000" dirty="0"/>
                    </a:p>
                  </a:txBody>
                  <a:tcPr marT="49530" marB="49530" anchor="ctr"/>
                </a:tc>
                <a:extLst>
                  <a:ext uri="{0D108BD9-81ED-4DB2-BD59-A6C34878D82A}">
                    <a16:rowId xmlns:a16="http://schemas.microsoft.com/office/drawing/2014/main" val="746979303"/>
                  </a:ext>
                </a:extLst>
              </a:tr>
            </a:tbl>
          </a:graphicData>
        </a:graphic>
      </p:graphicFrame>
      <p:sp>
        <p:nvSpPr>
          <p:cNvPr id="18" name="テキスト ボックス 17"/>
          <p:cNvSpPr txBox="1"/>
          <p:nvPr/>
        </p:nvSpPr>
        <p:spPr>
          <a:xfrm>
            <a:off x="0" y="8088170"/>
            <a:ext cx="6858000" cy="1077214"/>
          </a:xfrm>
          <a:prstGeom prst="rect">
            <a:avLst/>
          </a:prstGeom>
          <a:noFill/>
        </p:spPr>
        <p:txBody>
          <a:bodyPr wrap="square" lIns="91434" tIns="45718" rIns="91434" bIns="45718" rtlCol="0">
            <a:spAutoFit/>
          </a:bodyPr>
          <a:lstStyle/>
          <a:p>
            <a:r>
              <a:rPr lang="ja-JP" altLang="en-US" sz="1400" spc="300" dirty="0">
                <a:ea typeface="ＤＦ特太ゴシック体" pitchFamily="1" charset="-128"/>
              </a:rPr>
              <a:t>　果樹経営支援対策事業でまとまった改植・新植を実施すると</a:t>
            </a:r>
            <a:endParaRPr lang="en-US" altLang="ja-JP" sz="1400" spc="300" dirty="0">
              <a:ea typeface="ＤＦ特太ゴシック体" pitchFamily="1" charset="-128"/>
            </a:endParaRPr>
          </a:p>
          <a:p>
            <a:r>
              <a:rPr lang="ja-JP" altLang="en-US" sz="2200" spc="-150" dirty="0">
                <a:ln>
                  <a:solidFill>
                    <a:schemeClr val="bg1"/>
                  </a:solidFill>
                </a:ln>
                <a:latin typeface="HGP創英角ﾎﾟｯﾌﾟ体" pitchFamily="50" charset="-128"/>
                <a:ea typeface="HGP創英角ﾎﾟｯﾌﾟ体" pitchFamily="50" charset="-128"/>
              </a:rPr>
              <a:t>　</a:t>
            </a:r>
            <a:r>
              <a:rPr lang="ja-JP" altLang="en-US" sz="2400" spc="-150" dirty="0">
                <a:ln>
                  <a:solidFill>
                    <a:schemeClr val="bg1"/>
                  </a:solidFill>
                </a:ln>
                <a:latin typeface="HGP創英角ﾎﾟｯﾌﾟ体" pitchFamily="50" charset="-128"/>
                <a:ea typeface="HGP創英角ﾎﾟｯﾌﾟ体" pitchFamily="50" charset="-128"/>
              </a:rPr>
              <a:t>未収益期間の栽培管理経費の支援を受けられます！</a:t>
            </a:r>
            <a:endParaRPr lang="en-US" altLang="ja-JP" sz="2400" spc="-150" dirty="0">
              <a:ln>
                <a:solidFill>
                  <a:schemeClr val="bg1"/>
                </a:solidFill>
              </a:ln>
              <a:latin typeface="HGP創英角ﾎﾟｯﾌﾟ体" pitchFamily="50" charset="-128"/>
              <a:ea typeface="HGP創英角ﾎﾟｯﾌﾟ体" pitchFamily="50" charset="-128"/>
            </a:endParaRPr>
          </a:p>
          <a:p>
            <a:r>
              <a:rPr lang="ja-JP" altLang="en-US" sz="2400" spc="-150" dirty="0">
                <a:ln>
                  <a:solidFill>
                    <a:schemeClr val="bg1"/>
                  </a:solidFill>
                </a:ln>
                <a:latin typeface="HGP創英角ﾎﾟｯﾌﾟ体" pitchFamily="50" charset="-128"/>
                <a:ea typeface="HGP創英角ﾎﾟｯﾌﾟ体" pitchFamily="50" charset="-128"/>
              </a:rPr>
              <a:t>　　　　　　　　</a:t>
            </a:r>
            <a:r>
              <a:rPr lang="ja-JP" altLang="en-US" sz="2200" spc="-150" dirty="0">
                <a:ln>
                  <a:solidFill>
                    <a:schemeClr val="bg1"/>
                  </a:solidFill>
                </a:ln>
                <a:solidFill>
                  <a:srgbClr val="FF0000"/>
                </a:solidFill>
                <a:latin typeface="HGP創英角ﾎﾟｯﾌﾟ体" pitchFamily="50" charset="-128"/>
                <a:ea typeface="HGP創英角ﾎﾟｯﾌﾟ体" pitchFamily="50" charset="-128"/>
              </a:rPr>
              <a:t>＜果樹未収益期間支援事業＞</a:t>
            </a:r>
          </a:p>
        </p:txBody>
      </p:sp>
      <p:sp>
        <p:nvSpPr>
          <p:cNvPr id="199" name="Rectangle 32"/>
          <p:cNvSpPr>
            <a:spLocks noChangeArrowheads="1"/>
          </p:cNvSpPr>
          <p:nvPr/>
        </p:nvSpPr>
        <p:spPr bwMode="auto">
          <a:xfrm>
            <a:off x="53838" y="5754812"/>
            <a:ext cx="3717033" cy="2264327"/>
          </a:xfrm>
          <a:prstGeom prst="rect">
            <a:avLst/>
          </a:prstGeom>
          <a:solidFill>
            <a:schemeClr val="bg2"/>
          </a:solidFill>
          <a:ln w="9525" cmpd="dbl" algn="ctr">
            <a:solidFill>
              <a:schemeClr val="tx1"/>
            </a:solidFill>
            <a:miter lim="800000"/>
            <a:headEnd/>
            <a:tailEnd/>
          </a:ln>
        </p:spPr>
        <p:txBody>
          <a:bodyPr lIns="88691" tIns="44346" rIns="88691" bIns="44346"/>
          <a:lstStyle/>
          <a:p>
            <a:pPr defTabSz="860371"/>
            <a:r>
              <a:rPr lang="ja-JP" altLang="en-US" sz="1300" u="sng" dirty="0">
                <a:ea typeface="HGS創英角ﾎﾟｯﾌﾟ体" pitchFamily="50" charset="-128"/>
              </a:rPr>
              <a:t>事業を行うための主な要件</a:t>
            </a:r>
            <a:endParaRPr lang="en-US" altLang="ja-JP" sz="1300" u="sng" dirty="0">
              <a:ea typeface="HGS創英角ﾎﾟｯﾌﾟ体" pitchFamily="50" charset="-128"/>
            </a:endParaRPr>
          </a:p>
          <a:p>
            <a:pPr defTabSz="860371"/>
            <a:r>
              <a:rPr lang="en-US" altLang="ja-JP" sz="1200" b="1" dirty="0">
                <a:ea typeface="ＭＳ Ｐゴシック" charset="-128"/>
              </a:rPr>
              <a:t>○</a:t>
            </a:r>
            <a:r>
              <a:rPr lang="ja-JP" altLang="en-US" sz="1200" b="1" dirty="0">
                <a:ea typeface="ＭＳ Ｐゴシック" charset="-128"/>
              </a:rPr>
              <a:t>　産地の担い手であること（産地計画で担い手と</a:t>
            </a:r>
            <a:endParaRPr lang="en-US" altLang="ja-JP" sz="1200" b="1" dirty="0">
              <a:ea typeface="ＭＳ Ｐゴシック" charset="-128"/>
            </a:endParaRPr>
          </a:p>
          <a:p>
            <a:pPr defTabSz="860371"/>
            <a:r>
              <a:rPr lang="ja-JP" altLang="en-US" sz="1200" b="1" dirty="0">
                <a:ea typeface="ＭＳ Ｐゴシック" charset="-128"/>
              </a:rPr>
              <a:t>　　されている者）。</a:t>
            </a:r>
            <a:endParaRPr lang="en-US" altLang="ja-JP" sz="1200" b="1" dirty="0">
              <a:ea typeface="ＭＳ Ｐゴシック" charset="-128"/>
            </a:endParaRPr>
          </a:p>
          <a:p>
            <a:pPr defTabSz="860371"/>
            <a:endParaRPr lang="en-US" altLang="ja-JP" sz="800" b="1" dirty="0">
              <a:ea typeface="ＭＳ Ｐゴシック" charset="-128"/>
            </a:endParaRPr>
          </a:p>
          <a:p>
            <a:pPr defTabSz="860371"/>
            <a:r>
              <a:rPr lang="ja-JP" altLang="en-US" sz="1200" b="1" dirty="0">
                <a:ea typeface="ＭＳ Ｐゴシック" charset="-128"/>
              </a:rPr>
              <a:t>○　一箇所あたりの面積は、次の面積以上であること。</a:t>
            </a:r>
            <a:endParaRPr lang="en-US" altLang="ja-JP" sz="1200" dirty="0">
              <a:ea typeface="ＭＳ Ｐゴシック" charset="-128"/>
            </a:endParaRPr>
          </a:p>
          <a:p>
            <a:pPr defTabSz="860371"/>
            <a:r>
              <a:rPr lang="ja-JP" altLang="en-US" sz="1200" dirty="0">
                <a:ea typeface="ＭＳ Ｐゴシック" charset="-128"/>
              </a:rPr>
              <a:t>　　</a:t>
            </a:r>
            <a:r>
              <a:rPr lang="en-US" altLang="ja-JP" sz="1200" dirty="0">
                <a:ea typeface="ＭＳ Ｐゴシック" charset="-128"/>
              </a:rPr>
              <a:t>(1)</a:t>
            </a:r>
            <a:r>
              <a:rPr lang="ja-JP" altLang="en-US" sz="1200" dirty="0">
                <a:ea typeface="ＭＳ Ｐゴシック" charset="-128"/>
              </a:rPr>
              <a:t>　改植、新植、高接、土壌土層改良、放任園地</a:t>
            </a:r>
            <a:endParaRPr lang="en-US" altLang="ja-JP" sz="1200" dirty="0">
              <a:ea typeface="ＭＳ Ｐゴシック" charset="-128"/>
            </a:endParaRPr>
          </a:p>
          <a:p>
            <a:pPr defTabSz="860371"/>
            <a:r>
              <a:rPr lang="ja-JP" altLang="en-US" sz="1200" dirty="0">
                <a:ea typeface="ＭＳ Ｐゴシック" charset="-128"/>
              </a:rPr>
              <a:t>　　　発生防止対策</a:t>
            </a:r>
            <a:endParaRPr lang="en-US" altLang="ja-JP" sz="1200" dirty="0">
              <a:ea typeface="ＭＳ Ｐゴシック" charset="-128"/>
            </a:endParaRPr>
          </a:p>
          <a:p>
            <a:pPr defTabSz="860371"/>
            <a:r>
              <a:rPr lang="ja-JP" altLang="en-US" sz="1200" dirty="0">
                <a:ea typeface="ＭＳ Ｐゴシック" charset="-128"/>
              </a:rPr>
              <a:t>　　  　　　→　地続きでおおむね２アール以上</a:t>
            </a:r>
            <a:endParaRPr lang="en-US" altLang="ja-JP" sz="1200" dirty="0">
              <a:ea typeface="ＭＳ Ｐゴシック" charset="-128"/>
            </a:endParaRPr>
          </a:p>
          <a:p>
            <a:pPr defTabSz="860371"/>
            <a:r>
              <a:rPr lang="ja-JP" altLang="en-US" sz="1200" dirty="0">
                <a:ea typeface="ＭＳ Ｐゴシック" charset="-128"/>
              </a:rPr>
              <a:t>　　</a:t>
            </a:r>
            <a:r>
              <a:rPr lang="en-US" altLang="ja-JP" sz="1200" dirty="0">
                <a:ea typeface="ＭＳ Ｐゴシック" charset="-128"/>
              </a:rPr>
              <a:t>(2)</a:t>
            </a:r>
            <a:r>
              <a:rPr lang="ja-JP" altLang="en-US" sz="1200" dirty="0">
                <a:ea typeface="ＭＳ Ｐゴシック" charset="-128"/>
              </a:rPr>
              <a:t>　園内道の整備、傾斜の緩和、排水路の整備、</a:t>
            </a:r>
            <a:endParaRPr lang="en-US" altLang="ja-JP" sz="1200" dirty="0">
              <a:ea typeface="ＭＳ Ｐゴシック" charset="-128"/>
            </a:endParaRPr>
          </a:p>
          <a:p>
            <a:pPr defTabSz="860371"/>
            <a:r>
              <a:rPr lang="ja-JP" altLang="en-US" sz="1200" dirty="0">
                <a:ea typeface="ＭＳ Ｐゴシック" charset="-128"/>
              </a:rPr>
              <a:t>　　　用水・かん水施設の整備、モノレール、防霜ファン、</a:t>
            </a:r>
            <a:endParaRPr lang="en-US" altLang="ja-JP" sz="1200" dirty="0">
              <a:ea typeface="ＭＳ Ｐゴシック" charset="-128"/>
            </a:endParaRPr>
          </a:p>
          <a:p>
            <a:pPr defTabSz="860371"/>
            <a:r>
              <a:rPr lang="ja-JP" altLang="en-US" sz="1200" dirty="0">
                <a:ea typeface="ＭＳ Ｐゴシック" charset="-128"/>
              </a:rPr>
              <a:t>　　　防風ネットの整備等</a:t>
            </a:r>
            <a:endParaRPr lang="en-US" altLang="ja-JP" sz="1200" dirty="0">
              <a:ea typeface="ＭＳ Ｐゴシック" charset="-128"/>
            </a:endParaRPr>
          </a:p>
          <a:p>
            <a:pPr defTabSz="860371"/>
            <a:r>
              <a:rPr lang="ja-JP" altLang="en-US" sz="1200" dirty="0">
                <a:ea typeface="ＭＳ Ｐゴシック" charset="-128"/>
              </a:rPr>
              <a:t>　　　　　　→　地続きでおおむね１０アール以上</a:t>
            </a:r>
          </a:p>
          <a:p>
            <a:pPr defTabSz="860371"/>
            <a:endParaRPr lang="ja-JP" altLang="en-US" sz="1200" b="1" dirty="0">
              <a:ea typeface="ＭＳ Ｐゴシック" charset="-128"/>
            </a:endParaRPr>
          </a:p>
          <a:p>
            <a:pPr defTabSz="860371"/>
            <a:endParaRPr lang="en-US" altLang="ja-JP" sz="1200" dirty="0">
              <a:ea typeface="ＭＳ Ｐゴシック" charset="-128"/>
            </a:endParaRPr>
          </a:p>
        </p:txBody>
      </p:sp>
      <p:sp>
        <p:nvSpPr>
          <p:cNvPr id="200" name="テキスト ボックス 20"/>
          <p:cNvSpPr txBox="1">
            <a:spLocks noChangeArrowheads="1"/>
          </p:cNvSpPr>
          <p:nvPr/>
        </p:nvSpPr>
        <p:spPr bwMode="auto">
          <a:xfrm>
            <a:off x="-7972" y="9078422"/>
            <a:ext cx="6858000" cy="692493"/>
          </a:xfrm>
          <a:prstGeom prst="rect">
            <a:avLst/>
          </a:prstGeom>
          <a:noFill/>
          <a:ln w="9525">
            <a:noFill/>
            <a:miter lim="800000"/>
            <a:headEnd/>
            <a:tailEnd/>
          </a:ln>
        </p:spPr>
        <p:txBody>
          <a:bodyPr wrap="square" lIns="91434" tIns="45718" rIns="91434" bIns="45718">
            <a:spAutoFit/>
          </a:bodyPr>
          <a:lstStyle/>
          <a:p>
            <a:r>
              <a:rPr lang="ja-JP" altLang="en-US" sz="1300" dirty="0">
                <a:solidFill>
                  <a:srgbClr val="FF0000"/>
                </a:solidFill>
                <a:latin typeface="HG丸ｺﾞｼｯｸM-PRO" pitchFamily="50" charset="-128"/>
                <a:ea typeface="HG丸ｺﾞｼｯｸM-PRO" pitchFamily="50" charset="-128"/>
              </a:rPr>
              <a:t>補助率：定額  </a:t>
            </a:r>
            <a:r>
              <a:rPr lang="ja-JP" altLang="en-US" sz="1200" dirty="0">
                <a:latin typeface="HGP創英角ｺﾞｼｯｸUB" pitchFamily="50" charset="-128"/>
              </a:rPr>
              <a:t>５</a:t>
            </a:r>
            <a:r>
              <a:rPr lang="en-US" altLang="ja-JP" sz="1200" dirty="0">
                <a:latin typeface="HGP創英角ｺﾞｼｯｸUB" pitchFamily="50" charset="-128"/>
              </a:rPr>
              <a:t>.</a:t>
            </a:r>
            <a:r>
              <a:rPr lang="ja-JP" altLang="en-US" sz="1200" dirty="0">
                <a:latin typeface="HGP創英角ｺﾞｼｯｸUB" pitchFamily="50" charset="-128"/>
              </a:rPr>
              <a:t>５万円</a:t>
            </a:r>
            <a:r>
              <a:rPr lang="en-US" altLang="ja-JP" sz="1200" dirty="0">
                <a:latin typeface="HGP創英角ｺﾞｼｯｸUB" pitchFamily="50" charset="-128"/>
              </a:rPr>
              <a:t>/</a:t>
            </a:r>
            <a:r>
              <a:rPr lang="ja-JP" altLang="en-US" sz="1200" dirty="0">
                <a:latin typeface="HGP創英角ｺﾞｼｯｸUB" pitchFamily="50" charset="-128"/>
              </a:rPr>
              <a:t>１０アール</a:t>
            </a:r>
            <a:r>
              <a:rPr lang="en-US" altLang="ja-JP" sz="1200" dirty="0">
                <a:latin typeface="HGP創英角ｺﾞｼｯｸUB" pitchFamily="50" charset="-128"/>
              </a:rPr>
              <a:t>×</a:t>
            </a:r>
            <a:r>
              <a:rPr lang="ja-JP" altLang="en-US" sz="1200" dirty="0">
                <a:latin typeface="HGP創英角ｺﾞｼｯｸUB" pitchFamily="50" charset="-128"/>
              </a:rPr>
              <a:t>改植・新植の翌年から４年分</a:t>
            </a:r>
            <a:r>
              <a:rPr lang="en-US" altLang="ja-JP" sz="1200" dirty="0">
                <a:latin typeface="HGP創英角ｺﾞｼｯｸUB" pitchFamily="50" charset="-128"/>
              </a:rPr>
              <a:t>(</a:t>
            </a:r>
            <a:r>
              <a:rPr lang="ja-JP" altLang="en-US" sz="1200" dirty="0">
                <a:latin typeface="HGP創英角ｺﾞｼｯｸUB" pitchFamily="50" charset="-128"/>
              </a:rPr>
              <a:t>最大</a:t>
            </a:r>
            <a:r>
              <a:rPr lang="en-US" altLang="ja-JP" sz="1200" dirty="0">
                <a:latin typeface="HGP創英角ｺﾞｼｯｸUB" pitchFamily="50" charset="-128"/>
              </a:rPr>
              <a:t>)</a:t>
            </a:r>
            <a:r>
              <a:rPr lang="ja-JP" altLang="en-US" sz="1400" dirty="0">
                <a:latin typeface="HGP創英角ｺﾞｼｯｸUB" pitchFamily="50" charset="-128"/>
              </a:rPr>
              <a:t>  ＝ </a:t>
            </a:r>
            <a:r>
              <a:rPr lang="ja-JP" altLang="en-US" sz="1400" b="1" dirty="0">
                <a:solidFill>
                  <a:srgbClr val="FF0000"/>
                </a:solidFill>
                <a:latin typeface="HGP創英角ｺﾞｼｯｸUB" pitchFamily="50" charset="-128"/>
              </a:rPr>
              <a:t>２２万円</a:t>
            </a:r>
            <a:r>
              <a:rPr lang="en-US" altLang="ja-JP" sz="1400" b="1" dirty="0">
                <a:solidFill>
                  <a:srgbClr val="FF0000"/>
                </a:solidFill>
                <a:latin typeface="HGP創英角ｺﾞｼｯｸUB" pitchFamily="50" charset="-128"/>
              </a:rPr>
              <a:t>/</a:t>
            </a:r>
            <a:r>
              <a:rPr lang="ja-JP" altLang="en-US" sz="1400" b="1" dirty="0">
                <a:solidFill>
                  <a:srgbClr val="FF0000"/>
                </a:solidFill>
                <a:latin typeface="HGP創英角ｺﾞｼｯｸUB" pitchFamily="50" charset="-128"/>
              </a:rPr>
              <a:t>１０アール</a:t>
            </a:r>
            <a:endParaRPr lang="en-US" altLang="ja-JP" sz="1400" b="1" dirty="0">
              <a:solidFill>
                <a:srgbClr val="FF0000"/>
              </a:solidFill>
              <a:latin typeface="HGP創英角ｺﾞｼｯｸUB" pitchFamily="50" charset="-128"/>
            </a:endParaRPr>
          </a:p>
          <a:p>
            <a:r>
              <a:rPr lang="ja-JP" altLang="en-US" sz="1400" dirty="0">
                <a:latin typeface="HGP創英角ｺﾞｼｯｸUB" pitchFamily="50" charset="-128"/>
              </a:rPr>
              <a:t>　　</a:t>
            </a:r>
            <a:r>
              <a:rPr lang="ja-JP" altLang="en-US" sz="1100" dirty="0">
                <a:latin typeface="HGP創英角ｺﾞｼｯｸUB" pitchFamily="50" charset="-128"/>
              </a:rPr>
              <a:t>果樹経営支援対策事業で担い手（農家）ごとに、おおむね２アール以上を同一年度内に改植・新植した場合に</a:t>
            </a:r>
            <a:endParaRPr lang="en-US" altLang="ja-JP" sz="1100" dirty="0">
              <a:latin typeface="HGP創英角ｺﾞｼｯｸUB" pitchFamily="50" charset="-128"/>
            </a:endParaRPr>
          </a:p>
          <a:p>
            <a:r>
              <a:rPr lang="ja-JP" altLang="en-US" sz="1100" dirty="0">
                <a:latin typeface="HGP創英角ｺﾞｼｯｸUB" pitchFamily="50" charset="-128"/>
              </a:rPr>
              <a:t>　　対象になります。</a:t>
            </a:r>
            <a:endParaRPr lang="en-US" altLang="ja-JP" sz="1100" dirty="0">
              <a:latin typeface="HGP創英角ｺﾞｼｯｸUB" pitchFamily="50" charset="-128"/>
            </a:endParaRPr>
          </a:p>
        </p:txBody>
      </p:sp>
      <p:sp>
        <p:nvSpPr>
          <p:cNvPr id="203" name="正方形/長方形 202"/>
          <p:cNvSpPr/>
          <p:nvPr/>
        </p:nvSpPr>
        <p:spPr>
          <a:xfrm>
            <a:off x="1" y="0"/>
            <a:ext cx="6867418" cy="1508101"/>
          </a:xfrm>
          <a:prstGeom prst="rect">
            <a:avLst/>
          </a:prstGeom>
        </p:spPr>
        <p:txBody>
          <a:bodyPr wrap="square" lIns="91434" tIns="45718" rIns="91434" bIns="45718">
            <a:spAutoFit/>
          </a:bodyPr>
          <a:lstStyle/>
          <a:p>
            <a:pPr defTabSz="860371"/>
            <a:r>
              <a:rPr lang="ja-JP" altLang="en-US" sz="2800" b="1" spc="-150" dirty="0">
                <a:ln w="12700">
                  <a:solidFill>
                    <a:schemeClr val="bg1"/>
                  </a:solidFill>
                </a:ln>
                <a:latin typeface="HGP創英角ｺﾞｼｯｸUB" pitchFamily="50" charset="-128"/>
                <a:ea typeface="HGP創英角ｺﾞｼｯｸUB" pitchFamily="50" charset="-128"/>
              </a:rPr>
              <a:t>優良品目・品種への転換、省力樹形の導入、</a:t>
            </a:r>
            <a:endParaRPr lang="en-US" altLang="ja-JP" sz="2800" b="1" spc="-150" dirty="0">
              <a:ln w="12700">
                <a:solidFill>
                  <a:schemeClr val="bg1"/>
                </a:solidFill>
              </a:ln>
              <a:latin typeface="HGP創英角ｺﾞｼｯｸUB" pitchFamily="50" charset="-128"/>
              <a:ea typeface="HGP創英角ｺﾞｼｯｸUB" pitchFamily="50" charset="-128"/>
            </a:endParaRPr>
          </a:p>
          <a:p>
            <a:pPr defTabSz="860371"/>
            <a:r>
              <a:rPr lang="ja-JP" altLang="en-US" sz="2800" b="1" spc="-150" dirty="0">
                <a:ln w="12700">
                  <a:solidFill>
                    <a:schemeClr val="bg1"/>
                  </a:solidFill>
                </a:ln>
                <a:latin typeface="HGP創英角ｺﾞｼｯｸUB" pitchFamily="50" charset="-128"/>
                <a:ea typeface="HGP創英角ｺﾞｼｯｸUB" pitchFamily="50" charset="-128"/>
              </a:rPr>
              <a:t>園地整備など、産地計画を実現するために</a:t>
            </a:r>
            <a:endParaRPr lang="en-US" altLang="ja-JP" sz="2800" b="1" spc="-150" dirty="0">
              <a:ln w="12700">
                <a:solidFill>
                  <a:schemeClr val="bg1"/>
                </a:solidFill>
              </a:ln>
              <a:latin typeface="HGP創英角ｺﾞｼｯｸUB" pitchFamily="50" charset="-128"/>
              <a:ea typeface="HGP創英角ｺﾞｼｯｸUB" pitchFamily="50" charset="-128"/>
            </a:endParaRPr>
          </a:p>
          <a:p>
            <a:pPr defTabSz="860371"/>
            <a:r>
              <a:rPr lang="ja-JP" altLang="en-US" sz="3600" b="1" spc="-150" dirty="0">
                <a:ln w="12700">
                  <a:solidFill>
                    <a:schemeClr val="bg1"/>
                  </a:solidFill>
                </a:ln>
                <a:solidFill>
                  <a:srgbClr val="FF0000"/>
                </a:solidFill>
                <a:latin typeface="HGP創英角ﾎﾟｯﾌﾟ体" pitchFamily="50" charset="-128"/>
                <a:ea typeface="HGP創英角ﾎﾟｯﾌﾟ体" pitchFamily="50" charset="-128"/>
              </a:rPr>
              <a:t>果樹経営支援対策事業</a:t>
            </a:r>
            <a:r>
              <a:rPr lang="ja-JP" altLang="en-US" sz="2400" b="1" spc="-150" dirty="0">
                <a:ln w="12700">
                  <a:solidFill>
                    <a:schemeClr val="bg1"/>
                  </a:solidFill>
                </a:ln>
                <a:latin typeface="HGP創英角ｺﾞｼｯｸUB" pitchFamily="50" charset="-128"/>
                <a:ea typeface="HGP創英角ｺﾞｼｯｸUB" pitchFamily="50" charset="-128"/>
              </a:rPr>
              <a:t>を活用しましょう</a:t>
            </a:r>
          </a:p>
        </p:txBody>
      </p:sp>
      <p:sp>
        <p:nvSpPr>
          <p:cNvPr id="205" name="テキスト ボックス 204"/>
          <p:cNvSpPr txBox="1"/>
          <p:nvPr/>
        </p:nvSpPr>
        <p:spPr>
          <a:xfrm>
            <a:off x="1556792" y="1442613"/>
            <a:ext cx="5301208" cy="276999"/>
          </a:xfrm>
          <a:prstGeom prst="rect">
            <a:avLst/>
          </a:prstGeom>
          <a:noFill/>
        </p:spPr>
        <p:txBody>
          <a:bodyPr wrap="square" lIns="91434" tIns="45718" rIns="91434" bIns="45718" rtlCol="0">
            <a:spAutoFit/>
          </a:bodyPr>
          <a:lstStyle/>
          <a:p>
            <a:pPr algn="r"/>
            <a:r>
              <a:rPr lang="ja-JP" altLang="en-US" sz="1200" b="1" dirty="0">
                <a:latin typeface="HG丸ｺﾞｼｯｸM-PRO" pitchFamily="50" charset="-128"/>
                <a:ea typeface="HG丸ｺﾞｼｯｸM-PRO" pitchFamily="50" charset="-128"/>
              </a:rPr>
              <a:t>産地計画とは：産地自らが作成した果樹の生産振興等に関する計画です。</a:t>
            </a:r>
          </a:p>
        </p:txBody>
      </p:sp>
      <p:grpSp>
        <p:nvGrpSpPr>
          <p:cNvPr id="3" name="グループ化 2">
            <a:extLst>
              <a:ext uri="{FF2B5EF4-FFF2-40B4-BE49-F238E27FC236}">
                <a16:creationId xmlns:a16="http://schemas.microsoft.com/office/drawing/2014/main" id="{1CD27AEC-5453-469A-AF4E-34D348638B75}"/>
              </a:ext>
            </a:extLst>
          </p:cNvPr>
          <p:cNvGrpSpPr/>
          <p:nvPr/>
        </p:nvGrpSpPr>
        <p:grpSpPr>
          <a:xfrm>
            <a:off x="3950217" y="1978193"/>
            <a:ext cx="2579960" cy="1357859"/>
            <a:chOff x="0" y="2309794"/>
            <a:chExt cx="2579960" cy="1357859"/>
          </a:xfrm>
        </p:grpSpPr>
        <p:grpSp>
          <p:nvGrpSpPr>
            <p:cNvPr id="2" name="グループ化 1">
              <a:extLst>
                <a:ext uri="{FF2B5EF4-FFF2-40B4-BE49-F238E27FC236}">
                  <a16:creationId xmlns:a16="http://schemas.microsoft.com/office/drawing/2014/main" id="{FA10DE1F-FA87-4065-98F1-C0C1CA28707D}"/>
                </a:ext>
              </a:extLst>
            </p:cNvPr>
            <p:cNvGrpSpPr/>
            <p:nvPr/>
          </p:nvGrpSpPr>
          <p:grpSpPr>
            <a:xfrm>
              <a:off x="0" y="2309794"/>
              <a:ext cx="2579960" cy="1357859"/>
              <a:chOff x="0" y="2309794"/>
              <a:chExt cx="2579960" cy="1357859"/>
            </a:xfrm>
          </p:grpSpPr>
          <p:grpSp>
            <p:nvGrpSpPr>
              <p:cNvPr id="25" name="Group 184"/>
              <p:cNvGrpSpPr>
                <a:grpSpLocks/>
              </p:cNvGrpSpPr>
              <p:nvPr/>
            </p:nvGrpSpPr>
            <p:grpSpPr bwMode="auto">
              <a:xfrm>
                <a:off x="163467" y="2309794"/>
                <a:ext cx="2416493" cy="1357859"/>
                <a:chOff x="327" y="2643"/>
                <a:chExt cx="1457" cy="941"/>
              </a:xfrm>
            </p:grpSpPr>
            <p:grpSp>
              <p:nvGrpSpPr>
                <p:cNvPr id="26" name="Group 19"/>
                <p:cNvGrpSpPr>
                  <a:grpSpLocks/>
                </p:cNvGrpSpPr>
                <p:nvPr/>
              </p:nvGrpSpPr>
              <p:grpSpPr bwMode="auto">
                <a:xfrm>
                  <a:off x="327" y="2884"/>
                  <a:ext cx="357" cy="319"/>
                  <a:chOff x="57" y="447"/>
                  <a:chExt cx="101" cy="97"/>
                </a:xfrm>
              </p:grpSpPr>
              <p:sp>
                <p:nvSpPr>
                  <p:cNvPr id="167" name="Freeform 20"/>
                  <p:cNvSpPr>
                    <a:spLocks/>
                  </p:cNvSpPr>
                  <p:nvPr/>
                </p:nvSpPr>
                <p:spPr bwMode="auto">
                  <a:xfrm>
                    <a:off x="57" y="447"/>
                    <a:ext cx="101" cy="83"/>
                  </a:xfrm>
                  <a:custGeom>
                    <a:avLst/>
                    <a:gdLst>
                      <a:gd name="T0" fmla="*/ 1 w 148"/>
                      <a:gd name="T1" fmla="*/ 1 h 143"/>
                      <a:gd name="T2" fmla="*/ 1 w 148"/>
                      <a:gd name="T3" fmla="*/ 1 h 143"/>
                      <a:gd name="T4" fmla="*/ 1 w 148"/>
                      <a:gd name="T5" fmla="*/ 1 h 143"/>
                      <a:gd name="T6" fmla="*/ 1 w 148"/>
                      <a:gd name="T7" fmla="*/ 1 h 143"/>
                      <a:gd name="T8" fmla="*/ 1 w 148"/>
                      <a:gd name="T9" fmla="*/ 1 h 143"/>
                      <a:gd name="T10" fmla="*/ 1 w 148"/>
                      <a:gd name="T11" fmla="*/ 1 h 143"/>
                      <a:gd name="T12" fmla="*/ 1 w 148"/>
                      <a:gd name="T13" fmla="*/ 1 h 143"/>
                      <a:gd name="T14" fmla="*/ 1 w 148"/>
                      <a:gd name="T15" fmla="*/ 1 h 143"/>
                      <a:gd name="T16" fmla="*/ 1 w 148"/>
                      <a:gd name="T17" fmla="*/ 1 h 143"/>
                      <a:gd name="T18" fmla="*/ 1 w 148"/>
                      <a:gd name="T19" fmla="*/ 1 h 143"/>
                      <a:gd name="T20" fmla="*/ 1 w 148"/>
                      <a:gd name="T21" fmla="*/ 1 h 143"/>
                      <a:gd name="T22" fmla="*/ 1 w 148"/>
                      <a:gd name="T23" fmla="*/ 1 h 143"/>
                      <a:gd name="T24" fmla="*/ 1 w 148"/>
                      <a:gd name="T25" fmla="*/ 1 h 143"/>
                      <a:gd name="T26" fmla="*/ 1 w 148"/>
                      <a:gd name="T27" fmla="*/ 1 h 143"/>
                      <a:gd name="T28" fmla="*/ 1 w 148"/>
                      <a:gd name="T29" fmla="*/ 1 h 143"/>
                      <a:gd name="T30" fmla="*/ 1 w 148"/>
                      <a:gd name="T31" fmla="*/ 1 h 143"/>
                      <a:gd name="T32" fmla="*/ 1 w 148"/>
                      <a:gd name="T33" fmla="*/ 1 h 143"/>
                      <a:gd name="T34" fmla="*/ 1 w 148"/>
                      <a:gd name="T35" fmla="*/ 1 h 143"/>
                      <a:gd name="T36" fmla="*/ 0 w 148"/>
                      <a:gd name="T37" fmla="*/ 1 h 143"/>
                      <a:gd name="T38" fmla="*/ 1 w 148"/>
                      <a:gd name="T39" fmla="*/ 1 h 143"/>
                      <a:gd name="T40" fmla="*/ 1 w 148"/>
                      <a:gd name="T41" fmla="*/ 1 h 143"/>
                      <a:gd name="T42" fmla="*/ 1 w 148"/>
                      <a:gd name="T43" fmla="*/ 1 h 143"/>
                      <a:gd name="T44" fmla="*/ 1 w 148"/>
                      <a:gd name="T45" fmla="*/ 1 h 143"/>
                      <a:gd name="T46" fmla="*/ 1 w 148"/>
                      <a:gd name="T47" fmla="*/ 1 h 143"/>
                      <a:gd name="T48" fmla="*/ 1 w 148"/>
                      <a:gd name="T49" fmla="*/ 1 h 143"/>
                      <a:gd name="T50" fmla="*/ 1 w 148"/>
                      <a:gd name="T51" fmla="*/ 1 h 143"/>
                      <a:gd name="T52" fmla="*/ 1 w 148"/>
                      <a:gd name="T53" fmla="*/ 1 h 14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
                      <a:gd name="T82" fmla="*/ 0 h 143"/>
                      <a:gd name="T83" fmla="*/ 148 w 148"/>
                      <a:gd name="T84" fmla="*/ 143 h 14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 h="143">
                        <a:moveTo>
                          <a:pt x="78" y="126"/>
                        </a:moveTo>
                        <a:cubicBezTo>
                          <a:pt x="93" y="131"/>
                          <a:pt x="108" y="137"/>
                          <a:pt x="116" y="136"/>
                        </a:cubicBezTo>
                        <a:cubicBezTo>
                          <a:pt x="124" y="135"/>
                          <a:pt x="125" y="124"/>
                          <a:pt x="126" y="120"/>
                        </a:cubicBezTo>
                        <a:cubicBezTo>
                          <a:pt x="127" y="116"/>
                          <a:pt x="120" y="113"/>
                          <a:pt x="122" y="112"/>
                        </a:cubicBezTo>
                        <a:cubicBezTo>
                          <a:pt x="124" y="111"/>
                          <a:pt x="135" y="114"/>
                          <a:pt x="138" y="112"/>
                        </a:cubicBezTo>
                        <a:cubicBezTo>
                          <a:pt x="141" y="110"/>
                          <a:pt x="141" y="105"/>
                          <a:pt x="140" y="101"/>
                        </a:cubicBezTo>
                        <a:cubicBezTo>
                          <a:pt x="139" y="97"/>
                          <a:pt x="133" y="90"/>
                          <a:pt x="134" y="86"/>
                        </a:cubicBezTo>
                        <a:cubicBezTo>
                          <a:pt x="135" y="82"/>
                          <a:pt x="144" y="83"/>
                          <a:pt x="146" y="79"/>
                        </a:cubicBezTo>
                        <a:cubicBezTo>
                          <a:pt x="148" y="75"/>
                          <a:pt x="147" y="64"/>
                          <a:pt x="144" y="60"/>
                        </a:cubicBezTo>
                        <a:cubicBezTo>
                          <a:pt x="141" y="56"/>
                          <a:pt x="133" y="57"/>
                          <a:pt x="130" y="52"/>
                        </a:cubicBezTo>
                        <a:cubicBezTo>
                          <a:pt x="127" y="47"/>
                          <a:pt x="129" y="36"/>
                          <a:pt x="126" y="30"/>
                        </a:cubicBezTo>
                        <a:cubicBezTo>
                          <a:pt x="123" y="24"/>
                          <a:pt x="115" y="19"/>
                          <a:pt x="109" y="15"/>
                        </a:cubicBezTo>
                        <a:cubicBezTo>
                          <a:pt x="103" y="11"/>
                          <a:pt x="98" y="9"/>
                          <a:pt x="90" y="7"/>
                        </a:cubicBezTo>
                        <a:cubicBezTo>
                          <a:pt x="82" y="5"/>
                          <a:pt x="69" y="0"/>
                          <a:pt x="62" y="3"/>
                        </a:cubicBezTo>
                        <a:cubicBezTo>
                          <a:pt x="55" y="6"/>
                          <a:pt x="53" y="18"/>
                          <a:pt x="48" y="22"/>
                        </a:cubicBezTo>
                        <a:cubicBezTo>
                          <a:pt x="43" y="26"/>
                          <a:pt x="34" y="25"/>
                          <a:pt x="30" y="29"/>
                        </a:cubicBezTo>
                        <a:cubicBezTo>
                          <a:pt x="26" y="33"/>
                          <a:pt x="28" y="42"/>
                          <a:pt x="24" y="46"/>
                        </a:cubicBezTo>
                        <a:cubicBezTo>
                          <a:pt x="20" y="50"/>
                          <a:pt x="10" y="48"/>
                          <a:pt x="6" y="53"/>
                        </a:cubicBezTo>
                        <a:cubicBezTo>
                          <a:pt x="2" y="58"/>
                          <a:pt x="0" y="69"/>
                          <a:pt x="0" y="76"/>
                        </a:cubicBezTo>
                        <a:cubicBezTo>
                          <a:pt x="0" y="83"/>
                          <a:pt x="8" y="91"/>
                          <a:pt x="9" y="96"/>
                        </a:cubicBezTo>
                        <a:cubicBezTo>
                          <a:pt x="10" y="101"/>
                          <a:pt x="5" y="104"/>
                          <a:pt x="5" y="109"/>
                        </a:cubicBezTo>
                        <a:cubicBezTo>
                          <a:pt x="5" y="114"/>
                          <a:pt x="8" y="122"/>
                          <a:pt x="12" y="126"/>
                        </a:cubicBezTo>
                        <a:cubicBezTo>
                          <a:pt x="16" y="130"/>
                          <a:pt x="24" y="133"/>
                          <a:pt x="29" y="135"/>
                        </a:cubicBezTo>
                        <a:cubicBezTo>
                          <a:pt x="34" y="137"/>
                          <a:pt x="41" y="140"/>
                          <a:pt x="45" y="141"/>
                        </a:cubicBezTo>
                        <a:cubicBezTo>
                          <a:pt x="49" y="142"/>
                          <a:pt x="52" y="143"/>
                          <a:pt x="56" y="141"/>
                        </a:cubicBezTo>
                        <a:cubicBezTo>
                          <a:pt x="60" y="139"/>
                          <a:pt x="67" y="129"/>
                          <a:pt x="70" y="127"/>
                        </a:cubicBezTo>
                        <a:cubicBezTo>
                          <a:pt x="70" y="127"/>
                          <a:pt x="78" y="126"/>
                          <a:pt x="78" y="126"/>
                        </a:cubicBezTo>
                        <a:close/>
                      </a:path>
                    </a:pathLst>
                  </a:custGeom>
                  <a:solidFill>
                    <a:srgbClr val="008000"/>
                  </a:solidFill>
                  <a:ln w="9525">
                    <a:solidFill>
                      <a:srgbClr val="000000"/>
                    </a:solidFill>
                    <a:round/>
                    <a:headEnd/>
                    <a:tailEnd/>
                  </a:ln>
                </p:spPr>
                <p:txBody>
                  <a:bodyPr/>
                  <a:lstStyle/>
                  <a:p>
                    <a:endParaRPr lang="ja-JP" altLang="en-US"/>
                  </a:p>
                </p:txBody>
              </p:sp>
              <p:sp>
                <p:nvSpPr>
                  <p:cNvPr id="172" name="Oval 25"/>
                  <p:cNvSpPr>
                    <a:spLocks noChangeArrowheads="1"/>
                  </p:cNvSpPr>
                  <p:nvPr/>
                </p:nvSpPr>
                <p:spPr bwMode="auto">
                  <a:xfrm>
                    <a:off x="71" y="478"/>
                    <a:ext cx="10" cy="7"/>
                  </a:xfrm>
                  <a:prstGeom prst="ellipse">
                    <a:avLst/>
                  </a:prstGeom>
                  <a:gradFill rotWithShape="1">
                    <a:gsLst>
                      <a:gs pos="0">
                        <a:srgbClr val="FFFFFF"/>
                      </a:gs>
                      <a:gs pos="100000">
                        <a:srgbClr val="FF9900"/>
                      </a:gs>
                    </a:gsLst>
                    <a:path path="shape">
                      <a:fillToRect l="50000" t="50000" r="50000" b="50000"/>
                    </a:path>
                  </a:gradFill>
                  <a:ln w="9525">
                    <a:solidFill>
                      <a:srgbClr val="FF6600"/>
                    </a:solidFill>
                    <a:round/>
                    <a:headEnd/>
                    <a:tailEnd/>
                  </a:ln>
                </p:spPr>
                <p:txBody>
                  <a:bodyPr/>
                  <a:lstStyle/>
                  <a:p>
                    <a:endParaRPr lang="ja-JP" altLang="en-US"/>
                  </a:p>
                </p:txBody>
              </p:sp>
              <p:sp>
                <p:nvSpPr>
                  <p:cNvPr id="182" name="Oval 35"/>
                  <p:cNvSpPr>
                    <a:spLocks noChangeArrowheads="1"/>
                  </p:cNvSpPr>
                  <p:nvPr/>
                </p:nvSpPr>
                <p:spPr bwMode="auto">
                  <a:xfrm>
                    <a:off x="116" y="461"/>
                    <a:ext cx="9" cy="7"/>
                  </a:xfrm>
                  <a:prstGeom prst="ellipse">
                    <a:avLst/>
                  </a:prstGeom>
                  <a:gradFill rotWithShape="1">
                    <a:gsLst>
                      <a:gs pos="0">
                        <a:srgbClr val="FFFFFF"/>
                      </a:gs>
                      <a:gs pos="100000">
                        <a:srgbClr val="FF9900"/>
                      </a:gs>
                    </a:gsLst>
                    <a:path path="shape">
                      <a:fillToRect l="50000" t="50000" r="50000" b="50000"/>
                    </a:path>
                  </a:gradFill>
                  <a:ln w="9525">
                    <a:solidFill>
                      <a:srgbClr val="FF6600"/>
                    </a:solidFill>
                    <a:round/>
                    <a:headEnd/>
                    <a:tailEnd/>
                  </a:ln>
                </p:spPr>
                <p:txBody>
                  <a:bodyPr/>
                  <a:lstStyle/>
                  <a:p>
                    <a:endParaRPr lang="ja-JP" altLang="en-US"/>
                  </a:p>
                </p:txBody>
              </p:sp>
              <p:sp>
                <p:nvSpPr>
                  <p:cNvPr id="185" name="Oval 38"/>
                  <p:cNvSpPr>
                    <a:spLocks noChangeArrowheads="1"/>
                  </p:cNvSpPr>
                  <p:nvPr/>
                </p:nvSpPr>
                <p:spPr bwMode="auto">
                  <a:xfrm>
                    <a:off x="118" y="491"/>
                    <a:ext cx="10" cy="7"/>
                  </a:xfrm>
                  <a:prstGeom prst="ellipse">
                    <a:avLst/>
                  </a:prstGeom>
                  <a:gradFill rotWithShape="1">
                    <a:gsLst>
                      <a:gs pos="0">
                        <a:srgbClr val="FFFFFF"/>
                      </a:gs>
                      <a:gs pos="100000">
                        <a:srgbClr val="FF9900"/>
                      </a:gs>
                    </a:gsLst>
                    <a:path path="shape">
                      <a:fillToRect l="50000" t="50000" r="50000" b="50000"/>
                    </a:path>
                  </a:gradFill>
                  <a:ln w="9525">
                    <a:solidFill>
                      <a:srgbClr val="FF6600"/>
                    </a:solidFill>
                    <a:round/>
                    <a:headEnd/>
                    <a:tailEnd/>
                  </a:ln>
                </p:spPr>
                <p:txBody>
                  <a:bodyPr/>
                  <a:lstStyle/>
                  <a:p>
                    <a:endParaRPr lang="ja-JP" altLang="en-US"/>
                  </a:p>
                </p:txBody>
              </p:sp>
              <p:sp>
                <p:nvSpPr>
                  <p:cNvPr id="188" name="Freeform 41"/>
                  <p:cNvSpPr>
                    <a:spLocks/>
                  </p:cNvSpPr>
                  <p:nvPr/>
                </p:nvSpPr>
                <p:spPr bwMode="auto">
                  <a:xfrm>
                    <a:off x="92" y="507"/>
                    <a:ext cx="26" cy="37"/>
                  </a:xfrm>
                  <a:custGeom>
                    <a:avLst/>
                    <a:gdLst>
                      <a:gd name="T0" fmla="*/ 0 w 112"/>
                      <a:gd name="T1" fmla="*/ 0 h 158"/>
                      <a:gd name="T2" fmla="*/ 0 w 112"/>
                      <a:gd name="T3" fmla="*/ 0 h 158"/>
                      <a:gd name="T4" fmla="*/ 0 w 112"/>
                      <a:gd name="T5" fmla="*/ 0 h 158"/>
                      <a:gd name="T6" fmla="*/ 0 w 112"/>
                      <a:gd name="T7" fmla="*/ 0 h 158"/>
                      <a:gd name="T8" fmla="*/ 0 w 112"/>
                      <a:gd name="T9" fmla="*/ 0 h 158"/>
                      <a:gd name="T10" fmla="*/ 0 w 112"/>
                      <a:gd name="T11" fmla="*/ 0 h 158"/>
                      <a:gd name="T12" fmla="*/ 0 w 112"/>
                      <a:gd name="T13" fmla="*/ 0 h 158"/>
                      <a:gd name="T14" fmla="*/ 0 w 112"/>
                      <a:gd name="T15" fmla="*/ 0 h 158"/>
                      <a:gd name="T16" fmla="*/ 0 w 112"/>
                      <a:gd name="T17" fmla="*/ 0 h 158"/>
                      <a:gd name="T18" fmla="*/ 0 w 112"/>
                      <a:gd name="T19" fmla="*/ 0 h 158"/>
                      <a:gd name="T20" fmla="*/ 0 w 112"/>
                      <a:gd name="T21" fmla="*/ 0 h 158"/>
                      <a:gd name="T22" fmla="*/ 0 w 112"/>
                      <a:gd name="T23" fmla="*/ 0 h 158"/>
                      <a:gd name="T24" fmla="*/ 0 w 112"/>
                      <a:gd name="T25" fmla="*/ 0 h 158"/>
                      <a:gd name="T26" fmla="*/ 0 w 112"/>
                      <a:gd name="T27" fmla="*/ 0 h 158"/>
                      <a:gd name="T28" fmla="*/ 0 w 112"/>
                      <a:gd name="T29" fmla="*/ 0 h 158"/>
                      <a:gd name="T30" fmla="*/ 0 w 112"/>
                      <a:gd name="T31" fmla="*/ 0 h 158"/>
                      <a:gd name="T32" fmla="*/ 0 w 112"/>
                      <a:gd name="T33" fmla="*/ 0 h 1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2"/>
                      <a:gd name="T52" fmla="*/ 0 h 158"/>
                      <a:gd name="T53" fmla="*/ 112 w 112"/>
                      <a:gd name="T54" fmla="*/ 158 h 1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2" h="158">
                        <a:moveTo>
                          <a:pt x="30" y="158"/>
                        </a:moveTo>
                        <a:lnTo>
                          <a:pt x="41" y="92"/>
                        </a:lnTo>
                        <a:lnTo>
                          <a:pt x="0" y="45"/>
                        </a:lnTo>
                        <a:lnTo>
                          <a:pt x="45" y="72"/>
                        </a:lnTo>
                        <a:lnTo>
                          <a:pt x="46" y="50"/>
                        </a:lnTo>
                        <a:lnTo>
                          <a:pt x="22" y="20"/>
                        </a:lnTo>
                        <a:lnTo>
                          <a:pt x="49" y="38"/>
                        </a:lnTo>
                        <a:lnTo>
                          <a:pt x="57" y="0"/>
                        </a:lnTo>
                        <a:lnTo>
                          <a:pt x="66" y="1"/>
                        </a:lnTo>
                        <a:lnTo>
                          <a:pt x="69" y="22"/>
                        </a:lnTo>
                        <a:lnTo>
                          <a:pt x="92" y="9"/>
                        </a:lnTo>
                        <a:lnTo>
                          <a:pt x="73" y="32"/>
                        </a:lnTo>
                        <a:lnTo>
                          <a:pt x="76" y="57"/>
                        </a:lnTo>
                        <a:lnTo>
                          <a:pt x="112" y="31"/>
                        </a:lnTo>
                        <a:lnTo>
                          <a:pt x="81" y="83"/>
                        </a:lnTo>
                        <a:lnTo>
                          <a:pt x="92" y="158"/>
                        </a:lnTo>
                        <a:lnTo>
                          <a:pt x="30" y="158"/>
                        </a:lnTo>
                        <a:close/>
                      </a:path>
                    </a:pathLst>
                  </a:custGeom>
                  <a:solidFill>
                    <a:srgbClr val="993300"/>
                  </a:solidFill>
                  <a:ln w="9525">
                    <a:solidFill>
                      <a:srgbClr val="000000"/>
                    </a:solidFill>
                    <a:round/>
                    <a:headEnd/>
                    <a:tailEnd/>
                  </a:ln>
                </p:spPr>
                <p:txBody>
                  <a:bodyPr/>
                  <a:lstStyle/>
                  <a:p>
                    <a:endParaRPr lang="ja-JP" altLang="en-US"/>
                  </a:p>
                </p:txBody>
              </p:sp>
            </p:grpSp>
            <p:grpSp>
              <p:nvGrpSpPr>
                <p:cNvPr id="27" name="Group 44"/>
                <p:cNvGrpSpPr>
                  <a:grpSpLocks/>
                </p:cNvGrpSpPr>
                <p:nvPr/>
              </p:nvGrpSpPr>
              <p:grpSpPr bwMode="auto">
                <a:xfrm>
                  <a:off x="367" y="3243"/>
                  <a:ext cx="264" cy="332"/>
                  <a:chOff x="284" y="463"/>
                  <a:chExt cx="83" cy="129"/>
                </a:xfrm>
              </p:grpSpPr>
              <p:sp>
                <p:nvSpPr>
                  <p:cNvPr id="117" name="Freeform 45"/>
                  <p:cNvSpPr>
                    <a:spLocks/>
                  </p:cNvSpPr>
                  <p:nvPr/>
                </p:nvSpPr>
                <p:spPr bwMode="auto">
                  <a:xfrm>
                    <a:off x="284" y="463"/>
                    <a:ext cx="83" cy="110"/>
                  </a:xfrm>
                  <a:custGeom>
                    <a:avLst/>
                    <a:gdLst>
                      <a:gd name="T0" fmla="*/ 1 w 148"/>
                      <a:gd name="T1" fmla="*/ 2 h 143"/>
                      <a:gd name="T2" fmla="*/ 1 w 148"/>
                      <a:gd name="T3" fmla="*/ 2 h 143"/>
                      <a:gd name="T4" fmla="*/ 1 w 148"/>
                      <a:gd name="T5" fmla="*/ 2 h 143"/>
                      <a:gd name="T6" fmla="*/ 1 w 148"/>
                      <a:gd name="T7" fmla="*/ 2 h 143"/>
                      <a:gd name="T8" fmla="*/ 1 w 148"/>
                      <a:gd name="T9" fmla="*/ 2 h 143"/>
                      <a:gd name="T10" fmla="*/ 1 w 148"/>
                      <a:gd name="T11" fmla="*/ 2 h 143"/>
                      <a:gd name="T12" fmla="*/ 1 w 148"/>
                      <a:gd name="T13" fmla="*/ 2 h 143"/>
                      <a:gd name="T14" fmla="*/ 1 w 148"/>
                      <a:gd name="T15" fmla="*/ 2 h 143"/>
                      <a:gd name="T16" fmla="*/ 1 w 148"/>
                      <a:gd name="T17" fmla="*/ 2 h 143"/>
                      <a:gd name="T18" fmla="*/ 1 w 148"/>
                      <a:gd name="T19" fmla="*/ 2 h 143"/>
                      <a:gd name="T20" fmla="*/ 1 w 148"/>
                      <a:gd name="T21" fmla="*/ 2 h 143"/>
                      <a:gd name="T22" fmla="*/ 1 w 148"/>
                      <a:gd name="T23" fmla="*/ 2 h 143"/>
                      <a:gd name="T24" fmla="*/ 1 w 148"/>
                      <a:gd name="T25" fmla="*/ 2 h 143"/>
                      <a:gd name="T26" fmla="*/ 1 w 148"/>
                      <a:gd name="T27" fmla="*/ 2 h 143"/>
                      <a:gd name="T28" fmla="*/ 1 w 148"/>
                      <a:gd name="T29" fmla="*/ 2 h 143"/>
                      <a:gd name="T30" fmla="*/ 1 w 148"/>
                      <a:gd name="T31" fmla="*/ 2 h 143"/>
                      <a:gd name="T32" fmla="*/ 1 w 148"/>
                      <a:gd name="T33" fmla="*/ 2 h 143"/>
                      <a:gd name="T34" fmla="*/ 1 w 148"/>
                      <a:gd name="T35" fmla="*/ 2 h 143"/>
                      <a:gd name="T36" fmla="*/ 0 w 148"/>
                      <a:gd name="T37" fmla="*/ 2 h 143"/>
                      <a:gd name="T38" fmla="*/ 1 w 148"/>
                      <a:gd name="T39" fmla="*/ 2 h 143"/>
                      <a:gd name="T40" fmla="*/ 1 w 148"/>
                      <a:gd name="T41" fmla="*/ 2 h 143"/>
                      <a:gd name="T42" fmla="*/ 1 w 148"/>
                      <a:gd name="T43" fmla="*/ 2 h 143"/>
                      <a:gd name="T44" fmla="*/ 1 w 148"/>
                      <a:gd name="T45" fmla="*/ 2 h 143"/>
                      <a:gd name="T46" fmla="*/ 1 w 148"/>
                      <a:gd name="T47" fmla="*/ 2 h 143"/>
                      <a:gd name="T48" fmla="*/ 1 w 148"/>
                      <a:gd name="T49" fmla="*/ 2 h 143"/>
                      <a:gd name="T50" fmla="*/ 1 w 148"/>
                      <a:gd name="T51" fmla="*/ 2 h 143"/>
                      <a:gd name="T52" fmla="*/ 1 w 148"/>
                      <a:gd name="T53" fmla="*/ 2 h 14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48"/>
                      <a:gd name="T82" fmla="*/ 0 h 143"/>
                      <a:gd name="T83" fmla="*/ 148 w 148"/>
                      <a:gd name="T84" fmla="*/ 143 h 14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48" h="143">
                        <a:moveTo>
                          <a:pt x="78" y="126"/>
                        </a:moveTo>
                        <a:cubicBezTo>
                          <a:pt x="93" y="131"/>
                          <a:pt x="108" y="137"/>
                          <a:pt x="116" y="136"/>
                        </a:cubicBezTo>
                        <a:cubicBezTo>
                          <a:pt x="124" y="135"/>
                          <a:pt x="125" y="124"/>
                          <a:pt x="126" y="120"/>
                        </a:cubicBezTo>
                        <a:cubicBezTo>
                          <a:pt x="127" y="116"/>
                          <a:pt x="120" y="113"/>
                          <a:pt x="122" y="112"/>
                        </a:cubicBezTo>
                        <a:cubicBezTo>
                          <a:pt x="124" y="111"/>
                          <a:pt x="135" y="114"/>
                          <a:pt x="138" y="112"/>
                        </a:cubicBezTo>
                        <a:cubicBezTo>
                          <a:pt x="141" y="110"/>
                          <a:pt x="141" y="105"/>
                          <a:pt x="140" y="101"/>
                        </a:cubicBezTo>
                        <a:cubicBezTo>
                          <a:pt x="139" y="97"/>
                          <a:pt x="133" y="90"/>
                          <a:pt x="134" y="86"/>
                        </a:cubicBezTo>
                        <a:cubicBezTo>
                          <a:pt x="135" y="82"/>
                          <a:pt x="144" y="83"/>
                          <a:pt x="146" y="79"/>
                        </a:cubicBezTo>
                        <a:cubicBezTo>
                          <a:pt x="148" y="75"/>
                          <a:pt x="147" y="64"/>
                          <a:pt x="144" y="60"/>
                        </a:cubicBezTo>
                        <a:cubicBezTo>
                          <a:pt x="141" y="56"/>
                          <a:pt x="133" y="57"/>
                          <a:pt x="130" y="52"/>
                        </a:cubicBezTo>
                        <a:cubicBezTo>
                          <a:pt x="127" y="47"/>
                          <a:pt x="129" y="36"/>
                          <a:pt x="126" y="30"/>
                        </a:cubicBezTo>
                        <a:cubicBezTo>
                          <a:pt x="123" y="24"/>
                          <a:pt x="115" y="19"/>
                          <a:pt x="109" y="15"/>
                        </a:cubicBezTo>
                        <a:cubicBezTo>
                          <a:pt x="103" y="11"/>
                          <a:pt x="98" y="9"/>
                          <a:pt x="90" y="7"/>
                        </a:cubicBezTo>
                        <a:cubicBezTo>
                          <a:pt x="82" y="5"/>
                          <a:pt x="69" y="0"/>
                          <a:pt x="62" y="3"/>
                        </a:cubicBezTo>
                        <a:cubicBezTo>
                          <a:pt x="55" y="6"/>
                          <a:pt x="53" y="18"/>
                          <a:pt x="48" y="22"/>
                        </a:cubicBezTo>
                        <a:cubicBezTo>
                          <a:pt x="43" y="26"/>
                          <a:pt x="34" y="25"/>
                          <a:pt x="30" y="29"/>
                        </a:cubicBezTo>
                        <a:cubicBezTo>
                          <a:pt x="26" y="33"/>
                          <a:pt x="28" y="42"/>
                          <a:pt x="24" y="46"/>
                        </a:cubicBezTo>
                        <a:cubicBezTo>
                          <a:pt x="20" y="50"/>
                          <a:pt x="10" y="48"/>
                          <a:pt x="6" y="53"/>
                        </a:cubicBezTo>
                        <a:cubicBezTo>
                          <a:pt x="2" y="58"/>
                          <a:pt x="0" y="69"/>
                          <a:pt x="0" y="76"/>
                        </a:cubicBezTo>
                        <a:cubicBezTo>
                          <a:pt x="0" y="83"/>
                          <a:pt x="8" y="91"/>
                          <a:pt x="9" y="96"/>
                        </a:cubicBezTo>
                        <a:cubicBezTo>
                          <a:pt x="10" y="101"/>
                          <a:pt x="5" y="104"/>
                          <a:pt x="5" y="109"/>
                        </a:cubicBezTo>
                        <a:cubicBezTo>
                          <a:pt x="5" y="114"/>
                          <a:pt x="8" y="122"/>
                          <a:pt x="12" y="126"/>
                        </a:cubicBezTo>
                        <a:cubicBezTo>
                          <a:pt x="16" y="130"/>
                          <a:pt x="24" y="133"/>
                          <a:pt x="29" y="135"/>
                        </a:cubicBezTo>
                        <a:cubicBezTo>
                          <a:pt x="34" y="137"/>
                          <a:pt x="41" y="140"/>
                          <a:pt x="45" y="141"/>
                        </a:cubicBezTo>
                        <a:cubicBezTo>
                          <a:pt x="49" y="142"/>
                          <a:pt x="52" y="143"/>
                          <a:pt x="56" y="141"/>
                        </a:cubicBezTo>
                        <a:cubicBezTo>
                          <a:pt x="60" y="139"/>
                          <a:pt x="67" y="129"/>
                          <a:pt x="70" y="127"/>
                        </a:cubicBezTo>
                        <a:cubicBezTo>
                          <a:pt x="70" y="127"/>
                          <a:pt x="78" y="126"/>
                          <a:pt x="78" y="126"/>
                        </a:cubicBezTo>
                        <a:close/>
                      </a:path>
                    </a:pathLst>
                  </a:custGeom>
                  <a:solidFill>
                    <a:srgbClr val="008000"/>
                  </a:solidFill>
                  <a:ln w="9525">
                    <a:solidFill>
                      <a:srgbClr val="000000"/>
                    </a:solidFill>
                    <a:round/>
                    <a:headEnd/>
                    <a:tailEnd/>
                  </a:ln>
                </p:spPr>
                <p:txBody>
                  <a:bodyPr/>
                  <a:lstStyle/>
                  <a:p>
                    <a:endParaRPr lang="ja-JP" altLang="en-US"/>
                  </a:p>
                </p:txBody>
              </p:sp>
              <p:sp>
                <p:nvSpPr>
                  <p:cNvPr id="118" name="Freeform 46"/>
                  <p:cNvSpPr>
                    <a:spLocks/>
                  </p:cNvSpPr>
                  <p:nvPr/>
                </p:nvSpPr>
                <p:spPr bwMode="auto">
                  <a:xfrm>
                    <a:off x="315" y="543"/>
                    <a:ext cx="21" cy="49"/>
                  </a:xfrm>
                  <a:custGeom>
                    <a:avLst/>
                    <a:gdLst>
                      <a:gd name="T0" fmla="*/ 0 w 112"/>
                      <a:gd name="T1" fmla="*/ 0 h 158"/>
                      <a:gd name="T2" fmla="*/ 0 w 112"/>
                      <a:gd name="T3" fmla="*/ 0 h 158"/>
                      <a:gd name="T4" fmla="*/ 0 w 112"/>
                      <a:gd name="T5" fmla="*/ 0 h 158"/>
                      <a:gd name="T6" fmla="*/ 0 w 112"/>
                      <a:gd name="T7" fmla="*/ 0 h 158"/>
                      <a:gd name="T8" fmla="*/ 0 w 112"/>
                      <a:gd name="T9" fmla="*/ 0 h 158"/>
                      <a:gd name="T10" fmla="*/ 0 w 112"/>
                      <a:gd name="T11" fmla="*/ 0 h 158"/>
                      <a:gd name="T12" fmla="*/ 0 w 112"/>
                      <a:gd name="T13" fmla="*/ 0 h 158"/>
                      <a:gd name="T14" fmla="*/ 0 w 112"/>
                      <a:gd name="T15" fmla="*/ 0 h 158"/>
                      <a:gd name="T16" fmla="*/ 0 w 112"/>
                      <a:gd name="T17" fmla="*/ 0 h 158"/>
                      <a:gd name="T18" fmla="*/ 0 w 112"/>
                      <a:gd name="T19" fmla="*/ 0 h 158"/>
                      <a:gd name="T20" fmla="*/ 0 w 112"/>
                      <a:gd name="T21" fmla="*/ 0 h 158"/>
                      <a:gd name="T22" fmla="*/ 0 w 112"/>
                      <a:gd name="T23" fmla="*/ 0 h 158"/>
                      <a:gd name="T24" fmla="*/ 0 w 112"/>
                      <a:gd name="T25" fmla="*/ 0 h 158"/>
                      <a:gd name="T26" fmla="*/ 0 w 112"/>
                      <a:gd name="T27" fmla="*/ 0 h 158"/>
                      <a:gd name="T28" fmla="*/ 0 w 112"/>
                      <a:gd name="T29" fmla="*/ 0 h 158"/>
                      <a:gd name="T30" fmla="*/ 0 w 112"/>
                      <a:gd name="T31" fmla="*/ 0 h 158"/>
                      <a:gd name="T32" fmla="*/ 0 w 112"/>
                      <a:gd name="T33" fmla="*/ 0 h 1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2"/>
                      <a:gd name="T52" fmla="*/ 0 h 158"/>
                      <a:gd name="T53" fmla="*/ 112 w 112"/>
                      <a:gd name="T54" fmla="*/ 158 h 15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2" h="158">
                        <a:moveTo>
                          <a:pt x="30" y="158"/>
                        </a:moveTo>
                        <a:lnTo>
                          <a:pt x="41" y="92"/>
                        </a:lnTo>
                        <a:lnTo>
                          <a:pt x="0" y="45"/>
                        </a:lnTo>
                        <a:lnTo>
                          <a:pt x="45" y="72"/>
                        </a:lnTo>
                        <a:lnTo>
                          <a:pt x="46" y="50"/>
                        </a:lnTo>
                        <a:lnTo>
                          <a:pt x="22" y="20"/>
                        </a:lnTo>
                        <a:lnTo>
                          <a:pt x="49" y="38"/>
                        </a:lnTo>
                        <a:lnTo>
                          <a:pt x="57" y="0"/>
                        </a:lnTo>
                        <a:lnTo>
                          <a:pt x="66" y="1"/>
                        </a:lnTo>
                        <a:lnTo>
                          <a:pt x="69" y="22"/>
                        </a:lnTo>
                        <a:lnTo>
                          <a:pt x="92" y="9"/>
                        </a:lnTo>
                        <a:lnTo>
                          <a:pt x="73" y="32"/>
                        </a:lnTo>
                        <a:lnTo>
                          <a:pt x="76" y="57"/>
                        </a:lnTo>
                        <a:lnTo>
                          <a:pt x="112" y="31"/>
                        </a:lnTo>
                        <a:lnTo>
                          <a:pt x="81" y="83"/>
                        </a:lnTo>
                        <a:lnTo>
                          <a:pt x="92" y="158"/>
                        </a:lnTo>
                        <a:lnTo>
                          <a:pt x="30" y="158"/>
                        </a:lnTo>
                        <a:close/>
                      </a:path>
                    </a:pathLst>
                  </a:custGeom>
                  <a:solidFill>
                    <a:srgbClr val="993300"/>
                  </a:solidFill>
                  <a:ln w="9525">
                    <a:solidFill>
                      <a:srgbClr val="000000"/>
                    </a:solidFill>
                    <a:round/>
                    <a:headEnd/>
                    <a:tailEnd/>
                  </a:ln>
                </p:spPr>
                <p:txBody>
                  <a:bodyPr/>
                  <a:lstStyle/>
                  <a:p>
                    <a:endParaRPr lang="ja-JP" altLang="en-US"/>
                  </a:p>
                </p:txBody>
              </p:sp>
              <p:sp>
                <p:nvSpPr>
                  <p:cNvPr id="145" name="Oval 78"/>
                  <p:cNvSpPr>
                    <a:spLocks noChangeArrowheads="1"/>
                  </p:cNvSpPr>
                  <p:nvPr/>
                </p:nvSpPr>
                <p:spPr bwMode="auto">
                  <a:xfrm>
                    <a:off x="289" y="537"/>
                    <a:ext cx="12" cy="11"/>
                  </a:xfrm>
                  <a:prstGeom prst="ellipse">
                    <a:avLst/>
                  </a:prstGeom>
                  <a:gradFill rotWithShape="1">
                    <a:gsLst>
                      <a:gs pos="0">
                        <a:srgbClr val="FF0000"/>
                      </a:gs>
                      <a:gs pos="100000">
                        <a:srgbClr val="760000"/>
                      </a:gs>
                    </a:gsLst>
                    <a:path path="rect">
                      <a:fillToRect l="100000" b="100000"/>
                    </a:path>
                  </a:gradFill>
                  <a:ln w="9525">
                    <a:solidFill>
                      <a:srgbClr val="FF6600"/>
                    </a:solidFill>
                    <a:round/>
                    <a:headEnd/>
                    <a:tailEnd/>
                  </a:ln>
                </p:spPr>
                <p:txBody>
                  <a:bodyPr/>
                  <a:lstStyle/>
                  <a:p>
                    <a:endParaRPr lang="ja-JP" altLang="en-US"/>
                  </a:p>
                </p:txBody>
              </p:sp>
              <p:sp>
                <p:nvSpPr>
                  <p:cNvPr id="139" name="Oval 87"/>
                  <p:cNvSpPr>
                    <a:spLocks noChangeArrowheads="1"/>
                  </p:cNvSpPr>
                  <p:nvPr/>
                </p:nvSpPr>
                <p:spPr bwMode="auto">
                  <a:xfrm>
                    <a:off x="346" y="517"/>
                    <a:ext cx="12" cy="11"/>
                  </a:xfrm>
                  <a:prstGeom prst="ellipse">
                    <a:avLst/>
                  </a:prstGeom>
                  <a:gradFill rotWithShape="1">
                    <a:gsLst>
                      <a:gs pos="0">
                        <a:srgbClr val="FF0000"/>
                      </a:gs>
                      <a:gs pos="100000">
                        <a:srgbClr val="760000"/>
                      </a:gs>
                    </a:gsLst>
                    <a:path path="rect">
                      <a:fillToRect l="100000" b="100000"/>
                    </a:path>
                  </a:gradFill>
                  <a:ln w="9525">
                    <a:solidFill>
                      <a:srgbClr val="FF6600"/>
                    </a:solidFill>
                    <a:round/>
                    <a:headEnd/>
                    <a:tailEnd/>
                  </a:ln>
                </p:spPr>
                <p:txBody>
                  <a:bodyPr/>
                  <a:lstStyle/>
                  <a:p>
                    <a:endParaRPr lang="ja-JP" altLang="en-US"/>
                  </a:p>
                </p:txBody>
              </p:sp>
              <p:sp>
                <p:nvSpPr>
                  <p:cNvPr id="135" name="Oval 93"/>
                  <p:cNvSpPr>
                    <a:spLocks noChangeArrowheads="1"/>
                  </p:cNvSpPr>
                  <p:nvPr/>
                </p:nvSpPr>
                <p:spPr bwMode="auto">
                  <a:xfrm>
                    <a:off x="317" y="500"/>
                    <a:ext cx="12" cy="11"/>
                  </a:xfrm>
                  <a:prstGeom prst="ellipse">
                    <a:avLst/>
                  </a:prstGeom>
                  <a:gradFill rotWithShape="1">
                    <a:gsLst>
                      <a:gs pos="0">
                        <a:srgbClr val="FF0000"/>
                      </a:gs>
                      <a:gs pos="100000">
                        <a:srgbClr val="760000"/>
                      </a:gs>
                    </a:gsLst>
                    <a:path path="rect">
                      <a:fillToRect l="100000" b="100000"/>
                    </a:path>
                  </a:gradFill>
                  <a:ln w="9525">
                    <a:solidFill>
                      <a:srgbClr val="FF6600"/>
                    </a:solidFill>
                    <a:round/>
                    <a:headEnd/>
                    <a:tailEnd/>
                  </a:ln>
                </p:spPr>
                <p:txBody>
                  <a:bodyPr/>
                  <a:lstStyle/>
                  <a:p>
                    <a:endParaRPr lang="ja-JP" altLang="en-US"/>
                  </a:p>
                </p:txBody>
              </p:sp>
            </p:grpSp>
            <p:sp>
              <p:nvSpPr>
                <p:cNvPr id="31" name="Text Box 169"/>
                <p:cNvSpPr txBox="1">
                  <a:spLocks noChangeArrowheads="1"/>
                </p:cNvSpPr>
                <p:nvPr/>
              </p:nvSpPr>
              <p:spPr bwMode="auto">
                <a:xfrm>
                  <a:off x="980" y="2643"/>
                  <a:ext cx="804" cy="353"/>
                </a:xfrm>
                <a:prstGeom prst="rect">
                  <a:avLst/>
                </a:prstGeom>
                <a:noFill/>
                <a:ln w="9525">
                  <a:noFill/>
                  <a:miter lim="800000"/>
                  <a:headEnd/>
                  <a:tailEnd/>
                </a:ln>
              </p:spPr>
              <p:txBody>
                <a:bodyPr lIns="88697" tIns="44348" rIns="88697" bIns="44348"/>
                <a:lstStyle/>
                <a:p>
                  <a:pPr defTabSz="860371"/>
                  <a:r>
                    <a:rPr lang="ja-JP" altLang="en-US" sz="900" dirty="0">
                      <a:ea typeface="ＭＳ Ｐゴシック" charset="-128"/>
                    </a:rPr>
                    <a:t>産地計画に位置付けられた振興品目・品種への改植</a:t>
                  </a:r>
                </a:p>
              </p:txBody>
            </p:sp>
            <p:grpSp>
              <p:nvGrpSpPr>
                <p:cNvPr id="33" name="Group 174"/>
                <p:cNvGrpSpPr>
                  <a:grpSpLocks/>
                </p:cNvGrpSpPr>
                <p:nvPr/>
              </p:nvGrpSpPr>
              <p:grpSpPr bwMode="auto">
                <a:xfrm>
                  <a:off x="1230" y="3007"/>
                  <a:ext cx="200" cy="207"/>
                  <a:chOff x="663" y="405"/>
                  <a:chExt cx="47" cy="58"/>
                </a:xfrm>
              </p:grpSpPr>
              <p:sp>
                <p:nvSpPr>
                  <p:cNvPr id="40" name="Oval 175"/>
                  <p:cNvSpPr>
                    <a:spLocks noChangeArrowheads="1"/>
                  </p:cNvSpPr>
                  <p:nvPr/>
                </p:nvSpPr>
                <p:spPr bwMode="auto">
                  <a:xfrm>
                    <a:off x="663" y="415"/>
                    <a:ext cx="47" cy="48"/>
                  </a:xfrm>
                  <a:prstGeom prst="ellipse">
                    <a:avLst/>
                  </a:prstGeom>
                  <a:gradFill rotWithShape="1">
                    <a:gsLst>
                      <a:gs pos="0">
                        <a:srgbClr val="FF0000"/>
                      </a:gs>
                      <a:gs pos="100000">
                        <a:srgbClr val="760000"/>
                      </a:gs>
                    </a:gsLst>
                    <a:path path="rect">
                      <a:fillToRect l="100000" b="100000"/>
                    </a:path>
                  </a:gradFill>
                  <a:ln w="9525">
                    <a:solidFill>
                      <a:srgbClr val="FF6600"/>
                    </a:solidFill>
                    <a:round/>
                    <a:headEnd/>
                    <a:tailEnd/>
                  </a:ln>
                </p:spPr>
                <p:txBody>
                  <a:bodyPr/>
                  <a:lstStyle/>
                  <a:p>
                    <a:endParaRPr lang="ja-JP" altLang="en-US"/>
                  </a:p>
                </p:txBody>
              </p:sp>
              <p:sp>
                <p:nvSpPr>
                  <p:cNvPr id="41" name="Arc 176"/>
                  <p:cNvSpPr>
                    <a:spLocks/>
                  </p:cNvSpPr>
                  <p:nvPr/>
                </p:nvSpPr>
                <p:spPr bwMode="auto">
                  <a:xfrm>
                    <a:off x="681" y="405"/>
                    <a:ext cx="6" cy="20"/>
                  </a:xfrm>
                  <a:custGeom>
                    <a:avLst/>
                    <a:gdLst>
                      <a:gd name="T0" fmla="*/ 0 w 21600"/>
                      <a:gd name="T1" fmla="*/ 0 h 18317"/>
                      <a:gd name="T2" fmla="*/ 0 w 21600"/>
                      <a:gd name="T3" fmla="*/ 0 h 18317"/>
                      <a:gd name="T4" fmla="*/ 0 w 21600"/>
                      <a:gd name="T5" fmla="*/ 0 h 18317"/>
                      <a:gd name="T6" fmla="*/ 0 60000 65536"/>
                      <a:gd name="T7" fmla="*/ 0 60000 65536"/>
                      <a:gd name="T8" fmla="*/ 0 60000 65536"/>
                      <a:gd name="T9" fmla="*/ 0 w 21600"/>
                      <a:gd name="T10" fmla="*/ 0 h 18317"/>
                      <a:gd name="T11" fmla="*/ 21600 w 21600"/>
                      <a:gd name="T12" fmla="*/ 18317 h 18317"/>
                    </a:gdLst>
                    <a:ahLst/>
                    <a:cxnLst>
                      <a:cxn ang="T6">
                        <a:pos x="T0" y="T1"/>
                      </a:cxn>
                      <a:cxn ang="T7">
                        <a:pos x="T2" y="T3"/>
                      </a:cxn>
                      <a:cxn ang="T8">
                        <a:pos x="T4" y="T5"/>
                      </a:cxn>
                    </a:cxnLst>
                    <a:rect l="T9" t="T10" r="T11" b="T12"/>
                    <a:pathLst>
                      <a:path w="21600" h="18317" fill="none" extrusionOk="0">
                        <a:moveTo>
                          <a:pt x="11447" y="0"/>
                        </a:moveTo>
                        <a:cubicBezTo>
                          <a:pt x="17763" y="3947"/>
                          <a:pt x="21600" y="10869"/>
                          <a:pt x="21600" y="18317"/>
                        </a:cubicBezTo>
                      </a:path>
                      <a:path w="21600" h="18317" stroke="0" extrusionOk="0">
                        <a:moveTo>
                          <a:pt x="11447" y="0"/>
                        </a:moveTo>
                        <a:cubicBezTo>
                          <a:pt x="17763" y="3947"/>
                          <a:pt x="21600" y="10869"/>
                          <a:pt x="21600" y="18317"/>
                        </a:cubicBezTo>
                        <a:lnTo>
                          <a:pt x="0" y="18317"/>
                        </a:lnTo>
                        <a:lnTo>
                          <a:pt x="11447" y="0"/>
                        </a:lnTo>
                        <a:close/>
                      </a:path>
                    </a:pathLst>
                  </a:custGeom>
                  <a:noFill/>
                  <a:ln w="22225">
                    <a:solidFill>
                      <a:srgbClr val="000000"/>
                    </a:solidFill>
                    <a:round/>
                    <a:headEnd/>
                    <a:tailEnd/>
                  </a:ln>
                </p:spPr>
                <p:txBody>
                  <a:bodyPr/>
                  <a:lstStyle/>
                  <a:p>
                    <a:endParaRPr lang="ja-JP" altLang="en-US"/>
                  </a:p>
                </p:txBody>
              </p:sp>
              <p:sp>
                <p:nvSpPr>
                  <p:cNvPr id="42" name="Arc 177"/>
                  <p:cNvSpPr>
                    <a:spLocks/>
                  </p:cNvSpPr>
                  <p:nvPr/>
                </p:nvSpPr>
                <p:spPr bwMode="auto">
                  <a:xfrm>
                    <a:off x="680" y="422"/>
                    <a:ext cx="18" cy="7"/>
                  </a:xfrm>
                  <a:custGeom>
                    <a:avLst/>
                    <a:gdLst>
                      <a:gd name="T0" fmla="*/ 0 w 43068"/>
                      <a:gd name="T1" fmla="*/ 0 h 43200"/>
                      <a:gd name="T2" fmla="*/ 0 w 43068"/>
                      <a:gd name="T3" fmla="*/ 0 h 43200"/>
                      <a:gd name="T4" fmla="*/ 0 w 43068"/>
                      <a:gd name="T5" fmla="*/ 0 h 43200"/>
                      <a:gd name="T6" fmla="*/ 0 60000 65536"/>
                      <a:gd name="T7" fmla="*/ 0 60000 65536"/>
                      <a:gd name="T8" fmla="*/ 0 60000 65536"/>
                      <a:gd name="T9" fmla="*/ 0 w 43068"/>
                      <a:gd name="T10" fmla="*/ 0 h 43200"/>
                      <a:gd name="T11" fmla="*/ 43068 w 43068"/>
                      <a:gd name="T12" fmla="*/ 43200 h 43200"/>
                    </a:gdLst>
                    <a:ahLst/>
                    <a:cxnLst>
                      <a:cxn ang="T6">
                        <a:pos x="T0" y="T1"/>
                      </a:cxn>
                      <a:cxn ang="T7">
                        <a:pos x="T2" y="T3"/>
                      </a:cxn>
                      <a:cxn ang="T8">
                        <a:pos x="T4" y="T5"/>
                      </a:cxn>
                    </a:cxnLst>
                    <a:rect l="T9" t="T10" r="T11" b="T12"/>
                    <a:pathLst>
                      <a:path w="43068" h="43200" fill="none" extrusionOk="0">
                        <a:moveTo>
                          <a:pt x="21467" y="0"/>
                        </a:moveTo>
                        <a:cubicBezTo>
                          <a:pt x="33397" y="0"/>
                          <a:pt x="43068" y="9670"/>
                          <a:pt x="43068" y="21600"/>
                        </a:cubicBezTo>
                        <a:cubicBezTo>
                          <a:pt x="43068" y="33529"/>
                          <a:pt x="33397" y="43200"/>
                          <a:pt x="21468" y="43200"/>
                        </a:cubicBezTo>
                        <a:cubicBezTo>
                          <a:pt x="10461" y="43200"/>
                          <a:pt x="1214" y="34923"/>
                          <a:pt x="-1" y="23984"/>
                        </a:cubicBezTo>
                      </a:path>
                      <a:path w="43068" h="43200" stroke="0" extrusionOk="0">
                        <a:moveTo>
                          <a:pt x="21467" y="0"/>
                        </a:moveTo>
                        <a:cubicBezTo>
                          <a:pt x="33397" y="0"/>
                          <a:pt x="43068" y="9670"/>
                          <a:pt x="43068" y="21600"/>
                        </a:cubicBezTo>
                        <a:cubicBezTo>
                          <a:pt x="43068" y="33529"/>
                          <a:pt x="33397" y="43200"/>
                          <a:pt x="21468" y="43200"/>
                        </a:cubicBezTo>
                        <a:cubicBezTo>
                          <a:pt x="10461" y="43200"/>
                          <a:pt x="1214" y="34923"/>
                          <a:pt x="-1" y="23984"/>
                        </a:cubicBezTo>
                        <a:lnTo>
                          <a:pt x="21468" y="21600"/>
                        </a:lnTo>
                        <a:lnTo>
                          <a:pt x="21467" y="0"/>
                        </a:lnTo>
                        <a:close/>
                      </a:path>
                    </a:pathLst>
                  </a:custGeom>
                  <a:noFill/>
                  <a:ln w="19050">
                    <a:solidFill>
                      <a:srgbClr val="99CC00"/>
                    </a:solidFill>
                    <a:round/>
                    <a:headEnd/>
                    <a:tailEnd/>
                  </a:ln>
                </p:spPr>
                <p:txBody>
                  <a:bodyPr/>
                  <a:lstStyle/>
                  <a:p>
                    <a:endParaRPr lang="ja-JP" altLang="en-US"/>
                  </a:p>
                </p:txBody>
              </p:sp>
            </p:grpSp>
            <p:grpSp>
              <p:nvGrpSpPr>
                <p:cNvPr id="34" name="Group 178"/>
                <p:cNvGrpSpPr>
                  <a:grpSpLocks/>
                </p:cNvGrpSpPr>
                <p:nvPr/>
              </p:nvGrpSpPr>
              <p:grpSpPr bwMode="auto">
                <a:xfrm>
                  <a:off x="1003" y="3139"/>
                  <a:ext cx="197" cy="169"/>
                  <a:chOff x="278" y="414"/>
                  <a:chExt cx="47" cy="48"/>
                </a:xfrm>
              </p:grpSpPr>
              <p:sp>
                <p:nvSpPr>
                  <p:cNvPr id="37" name="Oval 179"/>
                  <p:cNvSpPr>
                    <a:spLocks noChangeArrowheads="1"/>
                  </p:cNvSpPr>
                  <p:nvPr/>
                </p:nvSpPr>
                <p:spPr bwMode="auto">
                  <a:xfrm>
                    <a:off x="278" y="414"/>
                    <a:ext cx="47" cy="48"/>
                  </a:xfrm>
                  <a:prstGeom prst="ellipse">
                    <a:avLst/>
                  </a:prstGeom>
                  <a:gradFill rotWithShape="1">
                    <a:gsLst>
                      <a:gs pos="0">
                        <a:srgbClr val="FFCC00"/>
                      </a:gs>
                      <a:gs pos="100000">
                        <a:srgbClr val="99CC00"/>
                      </a:gs>
                    </a:gsLst>
                    <a:path path="rect">
                      <a:fillToRect r="100000" b="100000"/>
                    </a:path>
                  </a:gradFill>
                  <a:ln w="9525">
                    <a:solidFill>
                      <a:srgbClr val="FF6600"/>
                    </a:solidFill>
                    <a:round/>
                    <a:headEnd/>
                    <a:tailEnd/>
                  </a:ln>
                </p:spPr>
                <p:txBody>
                  <a:bodyPr/>
                  <a:lstStyle/>
                  <a:p>
                    <a:endParaRPr lang="ja-JP" altLang="en-US"/>
                  </a:p>
                </p:txBody>
              </p:sp>
              <p:sp>
                <p:nvSpPr>
                  <p:cNvPr id="38" name="Arc 180"/>
                  <p:cNvSpPr>
                    <a:spLocks/>
                  </p:cNvSpPr>
                  <p:nvPr/>
                </p:nvSpPr>
                <p:spPr bwMode="auto">
                  <a:xfrm flipH="1">
                    <a:off x="299" y="414"/>
                    <a:ext cx="21" cy="14"/>
                  </a:xfrm>
                  <a:custGeom>
                    <a:avLst/>
                    <a:gdLst>
                      <a:gd name="T0" fmla="*/ 0 w 21600"/>
                      <a:gd name="T1" fmla="*/ 0 h 18317"/>
                      <a:gd name="T2" fmla="*/ 0 w 21600"/>
                      <a:gd name="T3" fmla="*/ 0 h 18317"/>
                      <a:gd name="T4" fmla="*/ 0 w 21600"/>
                      <a:gd name="T5" fmla="*/ 0 h 18317"/>
                      <a:gd name="T6" fmla="*/ 0 60000 65536"/>
                      <a:gd name="T7" fmla="*/ 0 60000 65536"/>
                      <a:gd name="T8" fmla="*/ 0 60000 65536"/>
                      <a:gd name="T9" fmla="*/ 0 w 21600"/>
                      <a:gd name="T10" fmla="*/ 0 h 18317"/>
                      <a:gd name="T11" fmla="*/ 21600 w 21600"/>
                      <a:gd name="T12" fmla="*/ 18317 h 18317"/>
                    </a:gdLst>
                    <a:ahLst/>
                    <a:cxnLst>
                      <a:cxn ang="T6">
                        <a:pos x="T0" y="T1"/>
                      </a:cxn>
                      <a:cxn ang="T7">
                        <a:pos x="T2" y="T3"/>
                      </a:cxn>
                      <a:cxn ang="T8">
                        <a:pos x="T4" y="T5"/>
                      </a:cxn>
                    </a:cxnLst>
                    <a:rect l="T9" t="T10" r="T11" b="T12"/>
                    <a:pathLst>
                      <a:path w="21600" h="18317" fill="none" extrusionOk="0">
                        <a:moveTo>
                          <a:pt x="11447" y="0"/>
                        </a:moveTo>
                        <a:cubicBezTo>
                          <a:pt x="17763" y="3947"/>
                          <a:pt x="21600" y="10869"/>
                          <a:pt x="21600" y="18317"/>
                        </a:cubicBezTo>
                      </a:path>
                      <a:path w="21600" h="18317" stroke="0" extrusionOk="0">
                        <a:moveTo>
                          <a:pt x="11447" y="0"/>
                        </a:moveTo>
                        <a:cubicBezTo>
                          <a:pt x="17763" y="3947"/>
                          <a:pt x="21600" y="10869"/>
                          <a:pt x="21600" y="18317"/>
                        </a:cubicBezTo>
                        <a:lnTo>
                          <a:pt x="0" y="18317"/>
                        </a:lnTo>
                        <a:lnTo>
                          <a:pt x="11447" y="0"/>
                        </a:lnTo>
                        <a:close/>
                      </a:path>
                    </a:pathLst>
                  </a:custGeom>
                  <a:noFill/>
                  <a:ln w="22225">
                    <a:solidFill>
                      <a:srgbClr val="000000"/>
                    </a:solidFill>
                    <a:round/>
                    <a:headEnd/>
                    <a:tailEnd/>
                  </a:ln>
                </p:spPr>
                <p:txBody>
                  <a:bodyPr/>
                  <a:lstStyle/>
                  <a:p>
                    <a:endParaRPr lang="ja-JP" altLang="en-US"/>
                  </a:p>
                </p:txBody>
              </p:sp>
              <p:sp>
                <p:nvSpPr>
                  <p:cNvPr id="39" name="Arc 181"/>
                  <p:cNvSpPr>
                    <a:spLocks/>
                  </p:cNvSpPr>
                  <p:nvPr/>
                </p:nvSpPr>
                <p:spPr bwMode="auto">
                  <a:xfrm>
                    <a:off x="295" y="424"/>
                    <a:ext cx="14" cy="9"/>
                  </a:xfrm>
                  <a:custGeom>
                    <a:avLst/>
                    <a:gdLst>
                      <a:gd name="T0" fmla="*/ 0 w 43068"/>
                      <a:gd name="T1" fmla="*/ 0 h 43200"/>
                      <a:gd name="T2" fmla="*/ 0 w 43068"/>
                      <a:gd name="T3" fmla="*/ 0 h 43200"/>
                      <a:gd name="T4" fmla="*/ 0 w 43068"/>
                      <a:gd name="T5" fmla="*/ 0 h 43200"/>
                      <a:gd name="T6" fmla="*/ 0 60000 65536"/>
                      <a:gd name="T7" fmla="*/ 0 60000 65536"/>
                      <a:gd name="T8" fmla="*/ 0 60000 65536"/>
                      <a:gd name="T9" fmla="*/ 0 w 43068"/>
                      <a:gd name="T10" fmla="*/ 0 h 43200"/>
                      <a:gd name="T11" fmla="*/ 43068 w 43068"/>
                      <a:gd name="T12" fmla="*/ 43200 h 43200"/>
                    </a:gdLst>
                    <a:ahLst/>
                    <a:cxnLst>
                      <a:cxn ang="T6">
                        <a:pos x="T0" y="T1"/>
                      </a:cxn>
                      <a:cxn ang="T7">
                        <a:pos x="T2" y="T3"/>
                      </a:cxn>
                      <a:cxn ang="T8">
                        <a:pos x="T4" y="T5"/>
                      </a:cxn>
                    </a:cxnLst>
                    <a:rect l="T9" t="T10" r="T11" b="T12"/>
                    <a:pathLst>
                      <a:path w="43068" h="43200" fill="none" extrusionOk="0">
                        <a:moveTo>
                          <a:pt x="21467" y="0"/>
                        </a:moveTo>
                        <a:cubicBezTo>
                          <a:pt x="33397" y="0"/>
                          <a:pt x="43068" y="9670"/>
                          <a:pt x="43068" y="21600"/>
                        </a:cubicBezTo>
                        <a:cubicBezTo>
                          <a:pt x="43068" y="33529"/>
                          <a:pt x="33397" y="43200"/>
                          <a:pt x="21468" y="43200"/>
                        </a:cubicBezTo>
                        <a:cubicBezTo>
                          <a:pt x="10461" y="43200"/>
                          <a:pt x="1214" y="34923"/>
                          <a:pt x="-1" y="23984"/>
                        </a:cubicBezTo>
                      </a:path>
                      <a:path w="43068" h="43200" stroke="0" extrusionOk="0">
                        <a:moveTo>
                          <a:pt x="21467" y="0"/>
                        </a:moveTo>
                        <a:cubicBezTo>
                          <a:pt x="33397" y="0"/>
                          <a:pt x="43068" y="9670"/>
                          <a:pt x="43068" y="21600"/>
                        </a:cubicBezTo>
                        <a:cubicBezTo>
                          <a:pt x="43068" y="33529"/>
                          <a:pt x="33397" y="43200"/>
                          <a:pt x="21468" y="43200"/>
                        </a:cubicBezTo>
                        <a:cubicBezTo>
                          <a:pt x="10461" y="43200"/>
                          <a:pt x="1214" y="34923"/>
                          <a:pt x="-1" y="23984"/>
                        </a:cubicBezTo>
                        <a:lnTo>
                          <a:pt x="21468" y="21600"/>
                        </a:lnTo>
                        <a:lnTo>
                          <a:pt x="21467" y="0"/>
                        </a:lnTo>
                        <a:close/>
                      </a:path>
                    </a:pathLst>
                  </a:custGeom>
                  <a:noFill/>
                  <a:ln w="19050">
                    <a:solidFill>
                      <a:srgbClr val="FF9900"/>
                    </a:solidFill>
                    <a:round/>
                    <a:headEnd/>
                    <a:tailEnd/>
                  </a:ln>
                </p:spPr>
                <p:txBody>
                  <a:bodyPr/>
                  <a:lstStyle/>
                  <a:p>
                    <a:endParaRPr lang="ja-JP" altLang="en-US"/>
                  </a:p>
                </p:txBody>
              </p:sp>
            </p:grpSp>
            <p:pic>
              <p:nvPicPr>
                <p:cNvPr id="35" name="Picture 182"/>
                <p:cNvPicPr>
                  <a:picLocks noChangeAspect="1" noChangeArrowheads="1"/>
                </p:cNvPicPr>
                <p:nvPr/>
              </p:nvPicPr>
              <p:blipFill>
                <a:blip r:embed="rId4" cstate="print"/>
                <a:srcRect/>
                <a:stretch>
                  <a:fillRect/>
                </a:stretch>
              </p:blipFill>
              <p:spPr bwMode="auto">
                <a:xfrm>
                  <a:off x="1176" y="3336"/>
                  <a:ext cx="213" cy="248"/>
                </a:xfrm>
                <a:prstGeom prst="rect">
                  <a:avLst/>
                </a:prstGeom>
                <a:noFill/>
                <a:ln w="9525">
                  <a:noFill/>
                  <a:miter lim="800000"/>
                  <a:headEnd/>
                  <a:tailEnd/>
                </a:ln>
              </p:spPr>
            </p:pic>
            <p:sp>
              <p:nvSpPr>
                <p:cNvPr id="36" name="AutoShape 183"/>
                <p:cNvSpPr>
                  <a:spLocks noChangeArrowheads="1"/>
                </p:cNvSpPr>
                <p:nvPr/>
              </p:nvSpPr>
              <p:spPr bwMode="auto">
                <a:xfrm>
                  <a:off x="738" y="2971"/>
                  <a:ext cx="223" cy="480"/>
                </a:xfrm>
                <a:prstGeom prst="rightArrow">
                  <a:avLst>
                    <a:gd name="adj1" fmla="val 51065"/>
                    <a:gd name="adj2" fmla="val 38922"/>
                  </a:avLst>
                </a:prstGeom>
                <a:gradFill rotWithShape="1">
                  <a:gsLst>
                    <a:gs pos="0">
                      <a:srgbClr val="FFFF99"/>
                    </a:gs>
                    <a:gs pos="100000">
                      <a:srgbClr val="FF9900"/>
                    </a:gs>
                  </a:gsLst>
                  <a:path path="rect">
                    <a:fillToRect l="50000" t="50000" r="50000" b="50000"/>
                  </a:path>
                </a:gradFill>
                <a:ln w="9525">
                  <a:noFill/>
                  <a:miter lim="800000"/>
                  <a:headEnd/>
                  <a:tailEnd/>
                </a:ln>
              </p:spPr>
              <p:txBody>
                <a:bodyPr anchor="ctr"/>
                <a:lstStyle/>
                <a:p>
                  <a:endParaRPr lang="ja-JP" altLang="en-US"/>
                </a:p>
              </p:txBody>
            </p:sp>
          </p:grpSp>
          <p:sp>
            <p:nvSpPr>
              <p:cNvPr id="204" name="Text Box 169"/>
              <p:cNvSpPr txBox="1">
                <a:spLocks noChangeArrowheads="1"/>
              </p:cNvSpPr>
              <p:nvPr/>
            </p:nvSpPr>
            <p:spPr bwMode="auto">
              <a:xfrm>
                <a:off x="0" y="2309794"/>
                <a:ext cx="1152128" cy="468052"/>
              </a:xfrm>
              <a:prstGeom prst="rect">
                <a:avLst/>
              </a:prstGeom>
              <a:noFill/>
              <a:ln w="9525">
                <a:noFill/>
                <a:miter lim="800000"/>
                <a:headEnd/>
                <a:tailEnd/>
              </a:ln>
            </p:spPr>
            <p:txBody>
              <a:bodyPr lIns="88691" tIns="44346" rIns="88691" bIns="44346"/>
              <a:lstStyle/>
              <a:p>
                <a:pPr defTabSz="860371"/>
                <a:r>
                  <a:rPr lang="ja-JP" altLang="en-US" sz="900" dirty="0">
                    <a:ea typeface="ＭＳ Ｐゴシック" charset="-128"/>
                  </a:rPr>
                  <a:t>転換元（例えば</a:t>
                </a:r>
                <a:endParaRPr lang="en-US" altLang="ja-JP" sz="900" dirty="0">
                  <a:ea typeface="ＭＳ Ｐゴシック" charset="-128"/>
                </a:endParaRPr>
              </a:p>
              <a:p>
                <a:pPr defTabSz="860371"/>
                <a:r>
                  <a:rPr lang="ja-JP" altLang="en-US" sz="900" dirty="0">
                    <a:ea typeface="ＭＳ Ｐゴシック" charset="-128"/>
                  </a:rPr>
                  <a:t>古い品種・老木等）</a:t>
                </a:r>
              </a:p>
            </p:txBody>
          </p:sp>
        </p:grpSp>
        <p:grpSp>
          <p:nvGrpSpPr>
            <p:cNvPr id="86" name="Group 61"/>
            <p:cNvGrpSpPr>
              <a:grpSpLocks/>
            </p:cNvGrpSpPr>
            <p:nvPr/>
          </p:nvGrpSpPr>
          <p:grpSpPr bwMode="auto">
            <a:xfrm>
              <a:off x="2000240" y="3024174"/>
              <a:ext cx="315913" cy="267050"/>
              <a:chOff x="60" y="386"/>
              <a:chExt cx="64" cy="64"/>
            </a:xfrm>
          </p:grpSpPr>
          <p:grpSp>
            <p:nvGrpSpPr>
              <p:cNvPr id="87" name="Group 62"/>
              <p:cNvGrpSpPr>
                <a:grpSpLocks/>
              </p:cNvGrpSpPr>
              <p:nvPr/>
            </p:nvGrpSpPr>
            <p:grpSpPr bwMode="auto">
              <a:xfrm>
                <a:off x="60" y="386"/>
                <a:ext cx="43" cy="33"/>
                <a:chOff x="610" y="1199"/>
                <a:chExt cx="80" cy="62"/>
              </a:xfrm>
            </p:grpSpPr>
            <p:sp>
              <p:nvSpPr>
                <p:cNvPr id="94" name="Oval 63"/>
                <p:cNvSpPr>
                  <a:spLocks noChangeArrowheads="1"/>
                </p:cNvSpPr>
                <p:nvPr/>
              </p:nvSpPr>
              <p:spPr bwMode="auto">
                <a:xfrm>
                  <a:off x="610" y="1199"/>
                  <a:ext cx="80" cy="62"/>
                </a:xfrm>
                <a:prstGeom prst="ellipse">
                  <a:avLst/>
                </a:prstGeom>
                <a:solidFill>
                  <a:srgbClr val="FF9933"/>
                </a:solidFill>
                <a:ln w="9525">
                  <a:solidFill>
                    <a:srgbClr val="FF6600"/>
                  </a:solidFill>
                  <a:round/>
                  <a:headEnd/>
                  <a:tailEnd/>
                </a:ln>
              </p:spPr>
              <p:txBody>
                <a:bodyPr/>
                <a:lstStyle/>
                <a:p>
                  <a:endParaRPr lang="ja-JP" altLang="en-US"/>
                </a:p>
              </p:txBody>
            </p:sp>
            <p:sp>
              <p:nvSpPr>
                <p:cNvPr id="95" name="Oval 64"/>
                <p:cNvSpPr>
                  <a:spLocks noChangeArrowheads="1"/>
                </p:cNvSpPr>
                <p:nvPr/>
              </p:nvSpPr>
              <p:spPr bwMode="auto">
                <a:xfrm flipV="1">
                  <a:off x="648" y="1202"/>
                  <a:ext cx="7" cy="4"/>
                </a:xfrm>
                <a:prstGeom prst="ellipse">
                  <a:avLst/>
                </a:prstGeom>
                <a:solidFill>
                  <a:srgbClr val="99CC00"/>
                </a:solidFill>
                <a:ln w="9525">
                  <a:solidFill>
                    <a:srgbClr val="000000"/>
                  </a:solidFill>
                  <a:round/>
                  <a:headEnd/>
                  <a:tailEnd/>
                </a:ln>
              </p:spPr>
              <p:txBody>
                <a:bodyPr/>
                <a:lstStyle/>
                <a:p>
                  <a:endParaRPr lang="ja-JP" altLang="en-US"/>
                </a:p>
              </p:txBody>
            </p:sp>
          </p:grpSp>
          <p:grpSp>
            <p:nvGrpSpPr>
              <p:cNvPr id="88" name="Group 65"/>
              <p:cNvGrpSpPr>
                <a:grpSpLocks/>
              </p:cNvGrpSpPr>
              <p:nvPr/>
            </p:nvGrpSpPr>
            <p:grpSpPr bwMode="auto">
              <a:xfrm>
                <a:off x="81" y="393"/>
                <a:ext cx="43" cy="33"/>
                <a:chOff x="610" y="1199"/>
                <a:chExt cx="80" cy="62"/>
              </a:xfrm>
            </p:grpSpPr>
            <p:sp>
              <p:nvSpPr>
                <p:cNvPr id="92" name="Oval 66"/>
                <p:cNvSpPr>
                  <a:spLocks noChangeArrowheads="1"/>
                </p:cNvSpPr>
                <p:nvPr/>
              </p:nvSpPr>
              <p:spPr bwMode="auto">
                <a:xfrm>
                  <a:off x="610" y="1199"/>
                  <a:ext cx="80" cy="62"/>
                </a:xfrm>
                <a:prstGeom prst="ellipse">
                  <a:avLst/>
                </a:prstGeom>
                <a:solidFill>
                  <a:srgbClr val="FF9933"/>
                </a:solidFill>
                <a:ln w="9525">
                  <a:solidFill>
                    <a:srgbClr val="FF6600"/>
                  </a:solidFill>
                  <a:round/>
                  <a:headEnd/>
                  <a:tailEnd/>
                </a:ln>
              </p:spPr>
              <p:txBody>
                <a:bodyPr/>
                <a:lstStyle/>
                <a:p>
                  <a:endParaRPr lang="ja-JP" altLang="en-US"/>
                </a:p>
              </p:txBody>
            </p:sp>
            <p:sp>
              <p:nvSpPr>
                <p:cNvPr id="93" name="Oval 67"/>
                <p:cNvSpPr>
                  <a:spLocks noChangeArrowheads="1"/>
                </p:cNvSpPr>
                <p:nvPr/>
              </p:nvSpPr>
              <p:spPr bwMode="auto">
                <a:xfrm flipV="1">
                  <a:off x="648" y="1202"/>
                  <a:ext cx="7" cy="4"/>
                </a:xfrm>
                <a:prstGeom prst="ellipse">
                  <a:avLst/>
                </a:prstGeom>
                <a:solidFill>
                  <a:srgbClr val="99CC00"/>
                </a:solidFill>
                <a:ln w="9525">
                  <a:solidFill>
                    <a:srgbClr val="000000"/>
                  </a:solidFill>
                  <a:round/>
                  <a:headEnd/>
                  <a:tailEnd/>
                </a:ln>
              </p:spPr>
              <p:txBody>
                <a:bodyPr/>
                <a:lstStyle/>
                <a:p>
                  <a:endParaRPr lang="ja-JP" altLang="en-US"/>
                </a:p>
              </p:txBody>
            </p:sp>
          </p:grpSp>
          <p:grpSp>
            <p:nvGrpSpPr>
              <p:cNvPr id="89" name="Group 68"/>
              <p:cNvGrpSpPr>
                <a:grpSpLocks/>
              </p:cNvGrpSpPr>
              <p:nvPr/>
            </p:nvGrpSpPr>
            <p:grpSpPr bwMode="auto">
              <a:xfrm>
                <a:off x="64" y="409"/>
                <a:ext cx="54" cy="41"/>
                <a:chOff x="610" y="1199"/>
                <a:chExt cx="80" cy="62"/>
              </a:xfrm>
            </p:grpSpPr>
            <p:sp>
              <p:nvSpPr>
                <p:cNvPr id="90" name="Oval 69"/>
                <p:cNvSpPr>
                  <a:spLocks noChangeArrowheads="1"/>
                </p:cNvSpPr>
                <p:nvPr/>
              </p:nvSpPr>
              <p:spPr bwMode="auto">
                <a:xfrm>
                  <a:off x="610" y="1199"/>
                  <a:ext cx="80" cy="62"/>
                </a:xfrm>
                <a:prstGeom prst="ellipse">
                  <a:avLst/>
                </a:prstGeom>
                <a:solidFill>
                  <a:srgbClr val="FF9933"/>
                </a:solidFill>
                <a:ln w="9525">
                  <a:solidFill>
                    <a:srgbClr val="FF6600"/>
                  </a:solidFill>
                  <a:round/>
                  <a:headEnd/>
                  <a:tailEnd/>
                </a:ln>
              </p:spPr>
              <p:txBody>
                <a:bodyPr/>
                <a:lstStyle/>
                <a:p>
                  <a:endParaRPr lang="ja-JP" altLang="en-US"/>
                </a:p>
              </p:txBody>
            </p:sp>
            <p:sp>
              <p:nvSpPr>
                <p:cNvPr id="91" name="Oval 70"/>
                <p:cNvSpPr>
                  <a:spLocks noChangeArrowheads="1"/>
                </p:cNvSpPr>
                <p:nvPr/>
              </p:nvSpPr>
              <p:spPr bwMode="auto">
                <a:xfrm flipV="1">
                  <a:off x="648" y="1202"/>
                  <a:ext cx="7" cy="4"/>
                </a:xfrm>
                <a:prstGeom prst="ellipse">
                  <a:avLst/>
                </a:prstGeom>
                <a:solidFill>
                  <a:srgbClr val="99CC00"/>
                </a:solidFill>
                <a:ln w="9525">
                  <a:solidFill>
                    <a:srgbClr val="000000"/>
                  </a:solidFill>
                  <a:round/>
                  <a:headEnd/>
                  <a:tailEnd/>
                </a:ln>
              </p:spPr>
              <p:txBody>
                <a:bodyPr/>
                <a:lstStyle/>
                <a:p>
                  <a:endParaRPr lang="ja-JP" altLang="en-US"/>
                </a:p>
              </p:txBody>
            </p:sp>
          </p:grpSp>
        </p:grpSp>
      </p:grpSp>
      <p:sp>
        <p:nvSpPr>
          <p:cNvPr id="54" name="テキスト ボックス 53"/>
          <p:cNvSpPr txBox="1"/>
          <p:nvPr/>
        </p:nvSpPr>
        <p:spPr>
          <a:xfrm>
            <a:off x="310085" y="2043816"/>
            <a:ext cx="3252170" cy="246217"/>
          </a:xfrm>
          <a:prstGeom prst="rect">
            <a:avLst/>
          </a:prstGeom>
          <a:noFill/>
        </p:spPr>
        <p:txBody>
          <a:bodyPr wrap="square" lIns="91434" tIns="45718" rIns="91434" bIns="45718" rtlCol="0">
            <a:spAutoFit/>
          </a:bodyPr>
          <a:lstStyle/>
          <a:p>
            <a:r>
              <a:rPr lang="ja-JP" altLang="en-US" sz="1000" dirty="0">
                <a:solidFill>
                  <a:srgbClr val="FF0000"/>
                </a:solidFill>
                <a:latin typeface="HG丸ｺﾞｼｯｸM-PRO" pitchFamily="50" charset="-128"/>
                <a:ea typeface="HG丸ｺﾞｼｯｸM-PRO" pitchFamily="50" charset="-128"/>
              </a:rPr>
              <a:t>改植・新植支援単価（例）</a:t>
            </a:r>
            <a:r>
              <a:rPr lang="ja-JP" altLang="en-US" sz="800" dirty="0">
                <a:latin typeface="HG丸ｺﾞｼｯｸM-PRO" pitchFamily="50" charset="-128"/>
                <a:ea typeface="HG丸ｺﾞｼｯｸM-PRO" pitchFamily="50" charset="-128"/>
              </a:rPr>
              <a:t>（括弧書きは新植支援単価）</a:t>
            </a:r>
            <a:r>
              <a:rPr lang="ja-JP" altLang="en-US" sz="800" dirty="0"/>
              <a:t>　　　</a:t>
            </a:r>
          </a:p>
        </p:txBody>
      </p:sp>
      <p:sp>
        <p:nvSpPr>
          <p:cNvPr id="61" name="正方形/長方形 60"/>
          <p:cNvSpPr/>
          <p:nvPr/>
        </p:nvSpPr>
        <p:spPr>
          <a:xfrm>
            <a:off x="14810" y="4737952"/>
            <a:ext cx="6741368" cy="11384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83969" tIns="41985" rIns="83969" bIns="41985" rtlCol="0" anchor="ctr"/>
          <a:lstStyle/>
          <a:p>
            <a:r>
              <a:rPr lang="ja-JP" altLang="en-US" sz="1500" b="1" dirty="0">
                <a:solidFill>
                  <a:schemeClr val="tx1"/>
                </a:solidFill>
              </a:rPr>
              <a:t>◆  小規模園地整備（園内道の整備、傾斜の緩和、土壌土層改良、排水路の整備）、</a:t>
            </a:r>
            <a:endParaRPr lang="en-US" altLang="ja-JP" sz="1500" b="1" dirty="0">
              <a:solidFill>
                <a:schemeClr val="tx1"/>
              </a:solidFill>
            </a:endParaRPr>
          </a:p>
          <a:p>
            <a:r>
              <a:rPr lang="ja-JP" altLang="en-US" sz="1500" b="1" dirty="0">
                <a:solidFill>
                  <a:schemeClr val="tx1"/>
                </a:solidFill>
              </a:rPr>
              <a:t>　　用水・かん水施設の整備</a:t>
            </a:r>
            <a:endParaRPr lang="en-US" altLang="ja-JP" sz="1500" b="1" dirty="0">
              <a:solidFill>
                <a:schemeClr val="tx1"/>
              </a:solidFill>
            </a:endParaRPr>
          </a:p>
          <a:p>
            <a:endParaRPr lang="en-US" altLang="ja-JP" sz="300" b="1" dirty="0">
              <a:solidFill>
                <a:schemeClr val="tx1"/>
              </a:solidFill>
            </a:endParaRPr>
          </a:p>
          <a:p>
            <a:r>
              <a:rPr lang="ja-JP" altLang="en-US" sz="1500" b="1" dirty="0">
                <a:solidFill>
                  <a:schemeClr val="tx1"/>
                </a:solidFill>
              </a:rPr>
              <a:t>◆　モノレール、防霜ファン、防風ネットの整備等</a:t>
            </a:r>
          </a:p>
        </p:txBody>
      </p:sp>
      <p:sp>
        <p:nvSpPr>
          <p:cNvPr id="16" name="テキスト ボックス 15"/>
          <p:cNvSpPr txBox="1"/>
          <p:nvPr/>
        </p:nvSpPr>
        <p:spPr>
          <a:xfrm>
            <a:off x="3920623" y="5430278"/>
            <a:ext cx="1343026" cy="261606"/>
          </a:xfrm>
          <a:prstGeom prst="rect">
            <a:avLst/>
          </a:prstGeom>
          <a:noFill/>
        </p:spPr>
        <p:txBody>
          <a:bodyPr wrap="square" lIns="91434" tIns="45718" rIns="91434" bIns="45718" rtlCol="0">
            <a:spAutoFit/>
          </a:bodyPr>
          <a:lstStyle/>
          <a:p>
            <a:r>
              <a:rPr lang="ja-JP" altLang="en-US" sz="1000" dirty="0">
                <a:solidFill>
                  <a:srgbClr val="FF0000"/>
                </a:solidFill>
                <a:latin typeface="HG丸ｺﾞｼｯｸM-PRO" pitchFamily="50" charset="-128"/>
                <a:ea typeface="HG丸ｺﾞｼｯｸM-PRO" pitchFamily="50" charset="-128"/>
              </a:rPr>
              <a:t>補助率：</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r>
              <a:rPr lang="ja-JP" altLang="en-US" sz="1100" dirty="0"/>
              <a:t>　　　</a:t>
            </a:r>
          </a:p>
        </p:txBody>
      </p:sp>
      <p:sp>
        <p:nvSpPr>
          <p:cNvPr id="53" name="テキスト ボックス 52"/>
          <p:cNvSpPr txBox="1"/>
          <p:nvPr/>
        </p:nvSpPr>
        <p:spPr>
          <a:xfrm>
            <a:off x="2567256" y="5138862"/>
            <a:ext cx="1343026" cy="261606"/>
          </a:xfrm>
          <a:prstGeom prst="rect">
            <a:avLst/>
          </a:prstGeom>
          <a:noFill/>
        </p:spPr>
        <p:txBody>
          <a:bodyPr wrap="square" lIns="91434" tIns="45718" rIns="91434" bIns="45718" rtlCol="0">
            <a:spAutoFit/>
          </a:bodyPr>
          <a:lstStyle/>
          <a:p>
            <a:r>
              <a:rPr lang="ja-JP" altLang="en-US" sz="1000" dirty="0">
                <a:solidFill>
                  <a:srgbClr val="FF0000"/>
                </a:solidFill>
                <a:latin typeface="HG丸ｺﾞｼｯｸM-PRO" pitchFamily="50" charset="-128"/>
                <a:ea typeface="HG丸ｺﾞｼｯｸM-PRO" pitchFamily="50" charset="-128"/>
              </a:rPr>
              <a:t>補助率：</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r>
              <a:rPr lang="ja-JP" altLang="en-US" sz="1100" dirty="0"/>
              <a:t>　　　</a:t>
            </a:r>
          </a:p>
        </p:txBody>
      </p:sp>
      <p:sp>
        <p:nvSpPr>
          <p:cNvPr id="58" name="テキスト ボックス 57"/>
          <p:cNvSpPr txBox="1"/>
          <p:nvPr/>
        </p:nvSpPr>
        <p:spPr>
          <a:xfrm>
            <a:off x="3797637" y="5749135"/>
            <a:ext cx="2996952" cy="2270004"/>
          </a:xfrm>
          <a:prstGeom prst="rect">
            <a:avLst/>
          </a:prstGeom>
          <a:solidFill>
            <a:schemeClr val="bg2"/>
          </a:solidFill>
          <a:ln w="9525">
            <a:solidFill>
              <a:schemeClr val="tx1"/>
            </a:solidFill>
          </a:ln>
        </p:spPr>
        <p:txBody>
          <a:bodyPr wrap="square" lIns="83969" tIns="41985" rIns="83969" bIns="41985" rtlCol="0">
            <a:spAutoFit/>
          </a:bodyPr>
          <a:lstStyle/>
          <a:p>
            <a:r>
              <a:rPr lang="ja-JP" altLang="en-US" sz="1100" dirty="0"/>
              <a:t>　産地協議会と農地中間管理機構の連携を強化し、農地中間管理機構を活用した改植や園地</a:t>
            </a:r>
            <a:endParaRPr lang="en-US" altLang="ja-JP" sz="1100" dirty="0"/>
          </a:p>
          <a:p>
            <a:r>
              <a:rPr lang="ja-JP" altLang="en-US" sz="1100" dirty="0"/>
              <a:t>整備を推進します。</a:t>
            </a:r>
            <a:endParaRPr lang="en-US" altLang="ja-JP" sz="1100" dirty="0"/>
          </a:p>
          <a:p>
            <a:endParaRPr lang="en-US" altLang="ja-JP" sz="800" dirty="0"/>
          </a:p>
          <a:p>
            <a:r>
              <a:rPr lang="ja-JP" altLang="en-US" sz="1100" dirty="0"/>
              <a:t>〇　農地中間管理機構が、園地を整備し果樹</a:t>
            </a:r>
            <a:endParaRPr lang="en-US" altLang="ja-JP" sz="1100" dirty="0"/>
          </a:p>
          <a:p>
            <a:r>
              <a:rPr lang="ja-JP" altLang="en-US" sz="1100" dirty="0"/>
              <a:t>　を植え付けて、担い手の方へ園地の貸出を</a:t>
            </a:r>
            <a:endParaRPr lang="en-US" altLang="ja-JP" sz="1100" dirty="0"/>
          </a:p>
          <a:p>
            <a:r>
              <a:rPr lang="ja-JP" altLang="en-US" sz="1100" dirty="0"/>
              <a:t>　行います。</a:t>
            </a:r>
            <a:endParaRPr lang="en-US" altLang="ja-JP" sz="1100" dirty="0"/>
          </a:p>
          <a:p>
            <a:r>
              <a:rPr lang="ja-JP" altLang="en-US" sz="1100" dirty="0"/>
              <a:t>〇　農地中間管理機構等を通じた改植・新植に</a:t>
            </a:r>
            <a:endParaRPr lang="en-US" altLang="ja-JP" sz="1100" dirty="0"/>
          </a:p>
          <a:p>
            <a:r>
              <a:rPr lang="en-US" altLang="ja-JP" sz="1100" dirty="0"/>
              <a:t>   </a:t>
            </a:r>
            <a:r>
              <a:rPr lang="ja-JP" altLang="en-US" sz="1100" dirty="0"/>
              <a:t>おいて、追加的な土壌土層改良経費を要する</a:t>
            </a:r>
            <a:endParaRPr lang="en-US" altLang="ja-JP" sz="1100" dirty="0"/>
          </a:p>
          <a:p>
            <a:r>
              <a:rPr lang="en-US" altLang="ja-JP" sz="1100" dirty="0"/>
              <a:t>   </a:t>
            </a:r>
            <a:r>
              <a:rPr lang="ja-JP" altLang="en-US" sz="1100" dirty="0"/>
              <a:t>場合には、改植・新植支援単価に２万円</a:t>
            </a:r>
            <a:r>
              <a:rPr lang="en-US" altLang="ja-JP" sz="1100" dirty="0">
                <a:latin typeface="ＭＳ ゴシック" panose="020B0609070205080204" pitchFamily="49" charset="-128"/>
                <a:ea typeface="ＭＳ ゴシック" panose="020B0609070205080204" pitchFamily="49" charset="-128"/>
              </a:rPr>
              <a:t>/10</a:t>
            </a:r>
            <a:r>
              <a:rPr lang="ja-JP" altLang="en-US" sz="1100" dirty="0">
                <a:latin typeface="ＭＳ ゴシック" panose="020B0609070205080204" pitchFamily="49" charset="-128"/>
                <a:ea typeface="ＭＳ ゴシック" panose="020B0609070205080204" pitchFamily="49" charset="-128"/>
              </a:rPr>
              <a:t>　</a:t>
            </a:r>
            <a:endParaRPr lang="en-US" altLang="ja-JP" sz="1100" dirty="0">
              <a:latin typeface="ＭＳ ゴシック" panose="020B0609070205080204" pitchFamily="49" charset="-128"/>
              <a:ea typeface="ＭＳ ゴシック" panose="020B0609070205080204" pitchFamily="49" charset="-128"/>
            </a:endParaRPr>
          </a:p>
          <a:p>
            <a:r>
              <a:rPr lang="ja-JP" altLang="en-US" sz="1100" dirty="0">
                <a:latin typeface="ＭＳ ゴシック" panose="020B0609070205080204" pitchFamily="49" charset="-128"/>
                <a:ea typeface="ＭＳ ゴシック" panose="020B0609070205080204" pitchFamily="49" charset="-128"/>
              </a:rPr>
              <a:t>  </a:t>
            </a:r>
            <a:r>
              <a:rPr lang="ja-JP" altLang="en-US" sz="1100" dirty="0"/>
              <a:t>アールを加算します。</a:t>
            </a:r>
            <a:endParaRPr lang="en-US" altLang="ja-JP" sz="1100" dirty="0"/>
          </a:p>
          <a:p>
            <a:r>
              <a:rPr lang="ja-JP" altLang="en-US" sz="1100" dirty="0"/>
              <a:t>〇　園地を借りたい場合は、農地中間管理機構</a:t>
            </a:r>
            <a:endParaRPr lang="en-US" altLang="ja-JP" sz="1100" dirty="0"/>
          </a:p>
          <a:p>
            <a:r>
              <a:rPr lang="ja-JP" altLang="en-US" sz="1100" dirty="0"/>
              <a:t>　が行う「借受公募」にお申し込みください。</a:t>
            </a:r>
            <a:endParaRPr lang="en-US" altLang="ja-JP" sz="1100" dirty="0"/>
          </a:p>
        </p:txBody>
      </p:sp>
      <p:sp>
        <p:nvSpPr>
          <p:cNvPr id="62" name="テキスト ボックス 61">
            <a:extLst>
              <a:ext uri="{FF2B5EF4-FFF2-40B4-BE49-F238E27FC236}">
                <a16:creationId xmlns:a16="http://schemas.microsoft.com/office/drawing/2014/main" id="{E575FA18-9347-4BF0-91FE-9200F043B578}"/>
              </a:ext>
            </a:extLst>
          </p:cNvPr>
          <p:cNvSpPr txBox="1"/>
          <p:nvPr/>
        </p:nvSpPr>
        <p:spPr>
          <a:xfrm>
            <a:off x="3599983" y="3402204"/>
            <a:ext cx="3392259" cy="1446546"/>
          </a:xfrm>
          <a:prstGeom prst="rect">
            <a:avLst/>
          </a:prstGeom>
          <a:noFill/>
        </p:spPr>
        <p:txBody>
          <a:bodyPr wrap="square" lIns="91434" tIns="45718" rIns="91434" bIns="45718" rtlCol="0">
            <a:spAutoFit/>
          </a:bodyPr>
          <a:lstStyle/>
          <a:p>
            <a:r>
              <a:rPr lang="en-US" altLang="ja-JP" sz="800" dirty="0"/>
              <a:t>※</a:t>
            </a:r>
            <a:r>
              <a:rPr lang="ja-JP" altLang="en-US" sz="800" dirty="0"/>
              <a:t>１　主要果樹とは、みかん等のかんきつ類、りんご、ぶどう、なし、</a:t>
            </a:r>
            <a:endParaRPr lang="en-US" altLang="ja-JP" sz="800" dirty="0"/>
          </a:p>
          <a:p>
            <a:r>
              <a:rPr lang="ja-JP" altLang="en-US" sz="800" dirty="0"/>
              <a:t>　　 もも、おうとう、びわ、かき、くり、うめ、すもも、キウイフルーツ及び</a:t>
            </a:r>
            <a:endParaRPr lang="en-US" altLang="ja-JP" sz="800" dirty="0"/>
          </a:p>
          <a:p>
            <a:r>
              <a:rPr lang="ja-JP" altLang="en-US" sz="800" dirty="0"/>
              <a:t>　　いちじくをいう。</a:t>
            </a:r>
            <a:endParaRPr lang="en-US" altLang="ja-JP" sz="800" dirty="0"/>
          </a:p>
          <a:p>
            <a:r>
              <a:rPr lang="en-US" altLang="ja-JP" sz="800" dirty="0"/>
              <a:t>※</a:t>
            </a:r>
            <a:r>
              <a:rPr lang="ja-JP" altLang="en-US" sz="800" dirty="0"/>
              <a:t>２　省力樹形とは、産地計画に今後導入すべき新技術として定め</a:t>
            </a:r>
            <a:endParaRPr lang="en-US" altLang="ja-JP" sz="800" dirty="0"/>
          </a:p>
          <a:p>
            <a:r>
              <a:rPr lang="ja-JP" altLang="en-US" sz="800" dirty="0"/>
              <a:t>　　られ、かつ、未収益期間の短縮が期待できるものであり、慣行栽培</a:t>
            </a:r>
            <a:endParaRPr lang="en-US" altLang="ja-JP" sz="800" dirty="0"/>
          </a:p>
          <a:p>
            <a:r>
              <a:rPr lang="ja-JP" altLang="en-US" sz="800" dirty="0"/>
              <a:t>　　と比較して、労働時間の縮減又は単収の増加を試験結果等で確認</a:t>
            </a:r>
            <a:endParaRPr lang="en-US" altLang="ja-JP" sz="800" dirty="0"/>
          </a:p>
          <a:p>
            <a:r>
              <a:rPr lang="ja-JP" altLang="en-US" sz="800" dirty="0"/>
              <a:t>　　できるもの（例：りんごの超高密植栽培、なしの根域制限栽培等）</a:t>
            </a:r>
            <a:endParaRPr lang="en-US" altLang="ja-JP" sz="800" dirty="0"/>
          </a:p>
          <a:p>
            <a:r>
              <a:rPr lang="en-US" altLang="ja-JP" sz="800" dirty="0"/>
              <a:t>※</a:t>
            </a:r>
            <a:r>
              <a:rPr lang="ja-JP" altLang="en-US" sz="800" dirty="0"/>
              <a:t>３　急傾斜地から平地等への移動改植又は農地中間管理機構等を</a:t>
            </a:r>
            <a:endParaRPr lang="en-US" altLang="ja-JP" sz="800" dirty="0"/>
          </a:p>
          <a:p>
            <a:r>
              <a:rPr lang="ja-JP" altLang="en-US" sz="800" dirty="0"/>
              <a:t>　　通じた改植・新植において、園地の集約化に伴い追加的な土壌土層</a:t>
            </a:r>
            <a:endParaRPr lang="en-US" altLang="ja-JP" sz="800" dirty="0"/>
          </a:p>
          <a:p>
            <a:r>
              <a:rPr lang="ja-JP" altLang="en-US" sz="800" dirty="0"/>
              <a:t>　　改良経費を 要する場合には、改植・新植支援単価に２万円</a:t>
            </a:r>
            <a:r>
              <a:rPr lang="en-US" altLang="ja-JP" sz="800" dirty="0"/>
              <a:t>/</a:t>
            </a:r>
            <a:r>
              <a:rPr lang="ja-JP" altLang="en-US" sz="800" dirty="0"/>
              <a:t>１０アール</a:t>
            </a:r>
            <a:endParaRPr lang="en-US" altLang="ja-JP" sz="800" dirty="0"/>
          </a:p>
          <a:p>
            <a:r>
              <a:rPr lang="ja-JP" altLang="en-US" sz="800" dirty="0"/>
              <a:t>　　加算。</a:t>
            </a:r>
            <a:endParaRPr lang="en-US" altLang="ja-JP" sz="800" dirty="0"/>
          </a:p>
        </p:txBody>
      </p:sp>
      <p:sp>
        <p:nvSpPr>
          <p:cNvPr id="68" name="テキスト ボックス 67">
            <a:extLst>
              <a:ext uri="{FF2B5EF4-FFF2-40B4-BE49-F238E27FC236}">
                <a16:creationId xmlns:a16="http://schemas.microsoft.com/office/drawing/2014/main" id="{0B0A9DC4-142A-4F97-9339-8787E9650BBB}"/>
              </a:ext>
            </a:extLst>
          </p:cNvPr>
          <p:cNvSpPr txBox="1"/>
          <p:nvPr/>
        </p:nvSpPr>
        <p:spPr>
          <a:xfrm>
            <a:off x="14810" y="4490721"/>
            <a:ext cx="495060" cy="184662"/>
          </a:xfrm>
          <a:prstGeom prst="rect">
            <a:avLst/>
          </a:prstGeom>
          <a:noFill/>
        </p:spPr>
        <p:txBody>
          <a:bodyPr wrap="square" lIns="91434" tIns="45718" rIns="91434" bIns="45718" rtlCol="0">
            <a:spAutoFit/>
          </a:bodyPr>
          <a:lstStyle/>
          <a:p>
            <a:r>
              <a:rPr lang="en-US" altLang="ja-JP" sz="600" dirty="0">
                <a:latin typeface="ＭＳ ゴシック" panose="020B0609070205080204" pitchFamily="49" charset="-128"/>
                <a:ea typeface="ＭＳ ゴシック" panose="020B0609070205080204" pitchFamily="49" charset="-128"/>
              </a:rPr>
              <a:t>(※</a:t>
            </a:r>
            <a:r>
              <a:rPr lang="ja-JP" altLang="en-US" sz="600" dirty="0">
                <a:latin typeface="ＭＳ ゴシック" panose="020B0609070205080204" pitchFamily="49" charset="-128"/>
                <a:ea typeface="ＭＳ ゴシック" panose="020B0609070205080204" pitchFamily="49" charset="-128"/>
              </a:rPr>
              <a:t>２</a:t>
            </a:r>
            <a:r>
              <a:rPr lang="en-US" altLang="ja-JP" sz="600" dirty="0">
                <a:latin typeface="ＭＳ ゴシック" panose="020B0609070205080204" pitchFamily="49" charset="-128"/>
                <a:ea typeface="ＭＳ ゴシック" panose="020B0609070205080204" pitchFamily="49" charset="-128"/>
              </a:rPr>
              <a:t>)</a:t>
            </a:r>
            <a:endParaRPr lang="ja-JP" altLang="en-US" sz="600" dirty="0">
              <a:latin typeface="ＭＳ ゴシック" panose="020B0609070205080204" pitchFamily="49" charset="-128"/>
              <a:ea typeface="ＭＳ ゴシック" panose="020B0609070205080204" pitchFamily="49"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正方形/長方形 49"/>
          <p:cNvSpPr/>
          <p:nvPr/>
        </p:nvSpPr>
        <p:spPr>
          <a:xfrm>
            <a:off x="0" y="2"/>
            <a:ext cx="6858000" cy="666718"/>
          </a:xfrm>
          <a:prstGeom prst="rect">
            <a:avLst/>
          </a:prstGeom>
          <a:blipFill>
            <a:blip r:embed="rId2"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kumimoji="1" lang="ja-JP" altLang="en-US"/>
          </a:p>
        </p:txBody>
      </p:sp>
      <p:sp>
        <p:nvSpPr>
          <p:cNvPr id="45" name="テキスト ボックス 44"/>
          <p:cNvSpPr txBox="1"/>
          <p:nvPr/>
        </p:nvSpPr>
        <p:spPr>
          <a:xfrm>
            <a:off x="-132941" y="1256089"/>
            <a:ext cx="6858000" cy="1214880"/>
          </a:xfrm>
          <a:prstGeom prst="rect">
            <a:avLst/>
          </a:prstGeom>
          <a:noFill/>
        </p:spPr>
        <p:txBody>
          <a:bodyPr wrap="square" lIns="91434" tIns="45718" rIns="91434" bIns="45718" rtlCol="0">
            <a:spAutoFit/>
          </a:bodyPr>
          <a:lstStyle/>
          <a:p>
            <a:pPr defTabSz="860371">
              <a:lnSpc>
                <a:spcPct val="150000"/>
              </a:lnSpc>
            </a:pPr>
            <a:r>
              <a:rPr lang="ja-JP" altLang="en-US" sz="1400" dirty="0"/>
              <a:t>　　○　改植　</a:t>
            </a:r>
            <a:r>
              <a:rPr lang="ja-JP" altLang="en-US" sz="1000" dirty="0">
                <a:solidFill>
                  <a:srgbClr val="FF0000"/>
                </a:solidFill>
                <a:latin typeface="HG丸ｺﾞｼｯｸM-PRO" pitchFamily="50" charset="-128"/>
                <a:ea typeface="HG丸ｺﾞｼｯｸM-PRO" pitchFamily="50" charset="-128"/>
              </a:rPr>
              <a:t>補助率：定額又は</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endParaRPr lang="en-US" altLang="ja-JP" sz="1000" dirty="0">
              <a:solidFill>
                <a:srgbClr val="FF0000"/>
              </a:solidFill>
              <a:latin typeface="HG丸ｺﾞｼｯｸM-PRO" pitchFamily="50" charset="-128"/>
              <a:ea typeface="HG丸ｺﾞｼｯｸM-PRO" pitchFamily="50" charset="-128"/>
            </a:endParaRPr>
          </a:p>
          <a:p>
            <a:pPr defTabSz="860371">
              <a:lnSpc>
                <a:spcPct val="150000"/>
              </a:lnSpc>
            </a:pPr>
            <a:r>
              <a:rPr lang="ja-JP" altLang="en-US" sz="1000" dirty="0">
                <a:solidFill>
                  <a:srgbClr val="FF0000"/>
                </a:solidFill>
                <a:latin typeface="HG丸ｺﾞｼｯｸM-PRO" pitchFamily="50" charset="-128"/>
                <a:ea typeface="HG丸ｺﾞｼｯｸM-PRO" pitchFamily="50" charset="-128"/>
              </a:rPr>
              <a:t>　　　</a:t>
            </a:r>
            <a:r>
              <a:rPr lang="ja-JP" altLang="en-US" sz="1200" dirty="0"/>
              <a:t>①　</a:t>
            </a:r>
            <a:r>
              <a:rPr lang="ja-JP" altLang="en-US" sz="1200" dirty="0">
                <a:ea typeface="ＭＳ Ｐゴシック" charset="-128"/>
              </a:rPr>
              <a:t>例えば</a:t>
            </a:r>
            <a:r>
              <a:rPr lang="ja-JP" altLang="en-US" sz="1200" b="1" dirty="0">
                <a:ea typeface="ＭＳ Ｐゴシック" charset="-128"/>
              </a:rPr>
              <a:t>古い品種・老木等を伐採・抜根し、その跡地に</a:t>
            </a:r>
            <a:endParaRPr lang="en-US" altLang="ja-JP" sz="1200" b="1" dirty="0">
              <a:ea typeface="ＭＳ Ｐゴシック" charset="-128"/>
            </a:endParaRPr>
          </a:p>
          <a:p>
            <a:pPr defTabSz="860371">
              <a:lnSpc>
                <a:spcPct val="150000"/>
              </a:lnSpc>
            </a:pPr>
            <a:r>
              <a:rPr lang="ja-JP" altLang="en-US" sz="1200" b="1" dirty="0">
                <a:ea typeface="ＭＳ Ｐゴシック" charset="-128"/>
              </a:rPr>
              <a:t>　　　　　　産地計画に位置付けられた振興品目・品種へ改植する</a:t>
            </a:r>
            <a:r>
              <a:rPr lang="ja-JP" altLang="en-US" sz="1200" dirty="0">
                <a:ea typeface="ＭＳ Ｐゴシック" charset="-128"/>
              </a:rPr>
              <a:t>ことができます。</a:t>
            </a:r>
            <a:r>
              <a:rPr lang="en-US" altLang="ja-JP" sz="1200" dirty="0">
                <a:ea typeface="ＭＳ Ｐゴシック" charset="-128"/>
              </a:rPr>
              <a:t> </a:t>
            </a:r>
            <a:r>
              <a:rPr lang="ja-JP" altLang="en-US" sz="800" dirty="0">
                <a:ea typeface="ＭＳ Ｐゴシック" charset="-128"/>
              </a:rPr>
              <a:t>　　　</a:t>
            </a:r>
            <a:endParaRPr lang="en-US" altLang="ja-JP" sz="800" dirty="0">
              <a:ea typeface="ＭＳ Ｐゴシック" charset="-128"/>
            </a:endParaRPr>
          </a:p>
          <a:p>
            <a:pPr defTabSz="860371">
              <a:lnSpc>
                <a:spcPct val="150000"/>
              </a:lnSpc>
            </a:pPr>
            <a:r>
              <a:rPr lang="ja-JP" altLang="en-US" sz="1200" dirty="0">
                <a:ea typeface="ＭＳ Ｐゴシック" charset="-128"/>
              </a:rPr>
              <a:t>　　　　②　</a:t>
            </a:r>
            <a:r>
              <a:rPr lang="ja-JP" altLang="en-US" sz="1200" b="1" dirty="0">
                <a:ea typeface="ＭＳ Ｐゴシック" charset="-128"/>
              </a:rPr>
              <a:t>伐採・抜根した園地と異なる、条件の良い他の園地への植栽も改植とみなします（移動改植）</a:t>
            </a:r>
            <a:r>
              <a:rPr lang="ja-JP" altLang="en-US" sz="1200" dirty="0">
                <a:ea typeface="ＭＳ Ｐゴシック" charset="-128"/>
              </a:rPr>
              <a:t>。　</a:t>
            </a:r>
            <a:endParaRPr lang="en-US" altLang="ja-JP" sz="1200" dirty="0">
              <a:ea typeface="ＭＳ Ｐゴシック" charset="-128"/>
            </a:endParaRPr>
          </a:p>
        </p:txBody>
      </p:sp>
      <p:sp>
        <p:nvSpPr>
          <p:cNvPr id="46" name="テキスト ボックス 45"/>
          <p:cNvSpPr txBox="1"/>
          <p:nvPr/>
        </p:nvSpPr>
        <p:spPr>
          <a:xfrm>
            <a:off x="0" y="95216"/>
            <a:ext cx="6525344" cy="461665"/>
          </a:xfrm>
          <a:prstGeom prst="rect">
            <a:avLst/>
          </a:prstGeom>
          <a:noFill/>
        </p:spPr>
        <p:txBody>
          <a:bodyPr wrap="square" lIns="91434" tIns="45718" rIns="91434" bIns="45718" rtlCol="0">
            <a:spAutoFit/>
          </a:bodyPr>
          <a:lstStyle/>
          <a:p>
            <a:r>
              <a:rPr lang="ja-JP" altLang="en-US" sz="2400" dirty="0">
                <a:ln w="12700">
                  <a:solidFill>
                    <a:schemeClr val="bg1"/>
                  </a:solidFill>
                </a:ln>
                <a:latin typeface="HGP創英角ﾎﾟｯﾌﾟ体" pitchFamily="50" charset="-128"/>
                <a:ea typeface="HGP創英角ﾎﾟｯﾌﾟ体" pitchFamily="50" charset="-128"/>
              </a:rPr>
              <a:t>果樹経営支援対策事業の主なメニューの紹介</a:t>
            </a:r>
            <a:endParaRPr lang="ja-JP" altLang="en-US" sz="2400" dirty="0">
              <a:ln w="12700">
                <a:solidFill>
                  <a:schemeClr val="bg1"/>
                </a:solidFill>
              </a:ln>
            </a:endParaRPr>
          </a:p>
        </p:txBody>
      </p:sp>
      <p:sp>
        <p:nvSpPr>
          <p:cNvPr id="48" name="角丸四角形 47"/>
          <p:cNvSpPr/>
          <p:nvPr/>
        </p:nvSpPr>
        <p:spPr>
          <a:xfrm>
            <a:off x="17487" y="725532"/>
            <a:ext cx="3411513" cy="61823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r>
              <a:rPr lang="ja-JP" altLang="en-US" dirty="0"/>
              <a:t>優良品目・品種への転換、</a:t>
            </a:r>
            <a:endParaRPr lang="en-US" altLang="ja-JP" dirty="0"/>
          </a:p>
          <a:p>
            <a:pPr algn="ctr"/>
            <a:r>
              <a:rPr lang="ja-JP" altLang="en-US" dirty="0"/>
              <a:t>省力樹形の導入</a:t>
            </a:r>
            <a:endParaRPr lang="en-US" altLang="ja-JP" dirty="0"/>
          </a:p>
        </p:txBody>
      </p:sp>
      <p:sp>
        <p:nvSpPr>
          <p:cNvPr id="49" name="テキスト ボックス 48"/>
          <p:cNvSpPr txBox="1"/>
          <p:nvPr/>
        </p:nvSpPr>
        <p:spPr>
          <a:xfrm>
            <a:off x="-111609" y="5141406"/>
            <a:ext cx="5517232" cy="660883"/>
          </a:xfrm>
          <a:prstGeom prst="rect">
            <a:avLst/>
          </a:prstGeom>
          <a:noFill/>
        </p:spPr>
        <p:txBody>
          <a:bodyPr wrap="square" lIns="91434" tIns="45718" rIns="91434" bIns="45718" rtlCol="0">
            <a:spAutoFit/>
          </a:bodyPr>
          <a:lstStyle/>
          <a:p>
            <a:pPr>
              <a:lnSpc>
                <a:spcPct val="150000"/>
              </a:lnSpc>
            </a:pPr>
            <a:r>
              <a:rPr lang="ja-JP" altLang="en-US" sz="1400" dirty="0"/>
              <a:t>　　○　高接　</a:t>
            </a:r>
            <a:r>
              <a:rPr lang="ja-JP" altLang="en-US" sz="1000" dirty="0">
                <a:solidFill>
                  <a:srgbClr val="FF0000"/>
                </a:solidFill>
                <a:latin typeface="HG丸ｺﾞｼｯｸM-PRO" pitchFamily="50" charset="-128"/>
                <a:ea typeface="HG丸ｺﾞｼｯｸM-PRO" pitchFamily="50" charset="-128"/>
              </a:rPr>
              <a:t>補助率：</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endParaRPr lang="en-US" altLang="ja-JP" sz="1000" dirty="0">
              <a:solidFill>
                <a:srgbClr val="FF0000"/>
              </a:solidFill>
              <a:latin typeface="HG丸ｺﾞｼｯｸM-PRO" pitchFamily="50" charset="-128"/>
              <a:ea typeface="HG丸ｺﾞｼｯｸM-PRO" pitchFamily="50" charset="-128"/>
            </a:endParaRPr>
          </a:p>
          <a:p>
            <a:pPr>
              <a:lnSpc>
                <a:spcPct val="150000"/>
              </a:lnSpc>
            </a:pPr>
            <a:r>
              <a:rPr lang="ja-JP" altLang="en-US" sz="1000" dirty="0">
                <a:solidFill>
                  <a:srgbClr val="FF0000"/>
                </a:solidFill>
                <a:latin typeface="HG丸ｺﾞｼｯｸM-PRO" pitchFamily="50" charset="-128"/>
                <a:ea typeface="HG丸ｺﾞｼｯｸM-PRO" pitchFamily="50" charset="-128"/>
              </a:rPr>
              <a:t>　　　　</a:t>
            </a:r>
            <a:r>
              <a:rPr lang="ja-JP" altLang="en-US" sz="1200" dirty="0"/>
              <a:t>現に植栽されている樹に</a:t>
            </a:r>
            <a:r>
              <a:rPr lang="ja-JP" altLang="en-US" sz="1200" dirty="0">
                <a:ea typeface="ＭＳ Ｐゴシック" charset="-128"/>
              </a:rPr>
              <a:t>優良品種の穂木を接ぐことができます。</a:t>
            </a:r>
          </a:p>
        </p:txBody>
      </p:sp>
      <p:sp>
        <p:nvSpPr>
          <p:cNvPr id="89" name="雲形吹き出し 88"/>
          <p:cNvSpPr/>
          <p:nvPr/>
        </p:nvSpPr>
        <p:spPr>
          <a:xfrm>
            <a:off x="5000636" y="523844"/>
            <a:ext cx="1714512" cy="1000132"/>
          </a:xfrm>
          <a:prstGeom prst="cloudCallout">
            <a:avLst>
              <a:gd name="adj1" fmla="val -66944"/>
              <a:gd name="adj2" fmla="val -48927"/>
            </a:avLst>
          </a:prstGeom>
          <a:solidFill>
            <a:schemeClr val="accent5">
              <a:lumMod val="60000"/>
              <a:lumOff val="40000"/>
            </a:schemeClr>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1200" b="1" dirty="0">
              <a:latin typeface="HG丸ｺﾞｼｯｸM-PRO" pitchFamily="50" charset="-128"/>
              <a:ea typeface="HG丸ｺﾞｼｯｸM-PRO" pitchFamily="50" charset="-128"/>
            </a:endParaRPr>
          </a:p>
          <a:p>
            <a:pPr algn="ctr"/>
            <a:r>
              <a:rPr lang="ja-JP" altLang="en-US" sz="1200" b="1" dirty="0">
                <a:solidFill>
                  <a:srgbClr val="0070C0"/>
                </a:solidFill>
                <a:latin typeface="HG丸ｺﾞｼｯｸM-PRO" pitchFamily="50" charset="-128"/>
                <a:ea typeface="HG丸ｺﾞｼｯｸM-PRO" pitchFamily="50" charset="-128"/>
              </a:rPr>
              <a:t>こんなことができます！</a:t>
            </a:r>
          </a:p>
          <a:p>
            <a:pPr algn="ctr"/>
            <a:endParaRPr kumimoji="1" lang="ja-JP" altLang="en-US" sz="1200" dirty="0"/>
          </a:p>
        </p:txBody>
      </p:sp>
      <p:sp>
        <p:nvSpPr>
          <p:cNvPr id="58" name="テキスト ボックス 57">
            <a:extLst>
              <a:ext uri="{FF2B5EF4-FFF2-40B4-BE49-F238E27FC236}">
                <a16:creationId xmlns:a16="http://schemas.microsoft.com/office/drawing/2014/main" id="{5C91E17F-8899-4828-B8BF-96A44B73A524}"/>
              </a:ext>
            </a:extLst>
          </p:cNvPr>
          <p:cNvSpPr txBox="1"/>
          <p:nvPr/>
        </p:nvSpPr>
        <p:spPr>
          <a:xfrm>
            <a:off x="-111609" y="3312493"/>
            <a:ext cx="5517232" cy="937881"/>
          </a:xfrm>
          <a:prstGeom prst="rect">
            <a:avLst/>
          </a:prstGeom>
          <a:noFill/>
        </p:spPr>
        <p:txBody>
          <a:bodyPr wrap="square" lIns="91434" tIns="45718" rIns="91434" bIns="45718" rtlCol="0">
            <a:spAutoFit/>
          </a:bodyPr>
          <a:lstStyle/>
          <a:p>
            <a:pPr>
              <a:lnSpc>
                <a:spcPct val="150000"/>
              </a:lnSpc>
            </a:pPr>
            <a:r>
              <a:rPr lang="ja-JP" altLang="en-US" sz="1400" dirty="0"/>
              <a:t>　　○　新植　</a:t>
            </a:r>
            <a:r>
              <a:rPr lang="ja-JP" altLang="en-US" sz="1000" dirty="0">
                <a:solidFill>
                  <a:srgbClr val="FF0000"/>
                </a:solidFill>
                <a:latin typeface="HG丸ｺﾞｼｯｸM-PRO" pitchFamily="50" charset="-128"/>
                <a:ea typeface="HG丸ｺﾞｼｯｸM-PRO" pitchFamily="50" charset="-128"/>
              </a:rPr>
              <a:t>補助率：定額又は</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endParaRPr lang="en-US" altLang="ja-JP" sz="1000" dirty="0">
              <a:solidFill>
                <a:srgbClr val="FF0000"/>
              </a:solidFill>
              <a:latin typeface="HG丸ｺﾞｼｯｸM-PRO" pitchFamily="50" charset="-128"/>
              <a:ea typeface="HG丸ｺﾞｼｯｸM-PRO" pitchFamily="50" charset="-128"/>
            </a:endParaRPr>
          </a:p>
          <a:p>
            <a:pPr>
              <a:lnSpc>
                <a:spcPct val="150000"/>
              </a:lnSpc>
            </a:pPr>
            <a:r>
              <a:rPr lang="ja-JP" altLang="en-US" sz="1200" dirty="0"/>
              <a:t>　　　　　例えば</a:t>
            </a:r>
            <a:r>
              <a:rPr lang="ja-JP" altLang="en-US" sz="1200" b="1" dirty="0"/>
              <a:t>平坦で作業性の良い水田等、果樹の植栽が行われていない</a:t>
            </a:r>
            <a:endParaRPr lang="en-US" altLang="ja-JP" sz="1200" b="1" dirty="0"/>
          </a:p>
          <a:p>
            <a:pPr>
              <a:lnSpc>
                <a:spcPct val="150000"/>
              </a:lnSpc>
            </a:pPr>
            <a:r>
              <a:rPr lang="ja-JP" altLang="en-US" sz="1200" b="1" dirty="0"/>
              <a:t>　　　土地で植栽</a:t>
            </a:r>
            <a:r>
              <a:rPr lang="ja-JP" altLang="en-US" sz="1200" dirty="0"/>
              <a:t>することができます。</a:t>
            </a:r>
            <a:endParaRPr lang="ja-JP" altLang="en-US" sz="1200" dirty="0">
              <a:ea typeface="ＭＳ Ｐゴシック" charset="-128"/>
            </a:endParaRPr>
          </a:p>
        </p:txBody>
      </p:sp>
      <p:sp>
        <p:nvSpPr>
          <p:cNvPr id="62" name="テキスト ボックス 61">
            <a:extLst>
              <a:ext uri="{FF2B5EF4-FFF2-40B4-BE49-F238E27FC236}">
                <a16:creationId xmlns:a16="http://schemas.microsoft.com/office/drawing/2014/main" id="{E5535682-F2F8-44A4-8619-04B3F3746C15}"/>
              </a:ext>
            </a:extLst>
          </p:cNvPr>
          <p:cNvSpPr txBox="1"/>
          <p:nvPr/>
        </p:nvSpPr>
        <p:spPr>
          <a:xfrm>
            <a:off x="-111610" y="4259962"/>
            <a:ext cx="4404705" cy="937881"/>
          </a:xfrm>
          <a:prstGeom prst="rect">
            <a:avLst/>
          </a:prstGeom>
          <a:noFill/>
        </p:spPr>
        <p:txBody>
          <a:bodyPr wrap="square" lIns="91434" tIns="45718" rIns="91434" bIns="45718" rtlCol="0">
            <a:spAutoFit/>
          </a:bodyPr>
          <a:lstStyle/>
          <a:p>
            <a:pPr>
              <a:lnSpc>
                <a:spcPct val="150000"/>
              </a:lnSpc>
            </a:pPr>
            <a:r>
              <a:rPr lang="ja-JP" altLang="en-US" sz="1400" dirty="0"/>
              <a:t>　　○　</a:t>
            </a:r>
            <a:r>
              <a:rPr lang="ja-JP" altLang="en-US" sz="1400" b="1" dirty="0">
                <a:solidFill>
                  <a:srgbClr val="FF0000"/>
                </a:solidFill>
              </a:rPr>
              <a:t>省力樹形への改植・新植</a:t>
            </a:r>
            <a:r>
              <a:rPr lang="ja-JP" altLang="en-US" sz="1400" dirty="0"/>
              <a:t>　</a:t>
            </a:r>
            <a:r>
              <a:rPr lang="ja-JP" altLang="en-US" sz="1000" dirty="0">
                <a:solidFill>
                  <a:srgbClr val="FF0000"/>
                </a:solidFill>
                <a:latin typeface="HG丸ｺﾞｼｯｸM-PRO" pitchFamily="50" charset="-128"/>
                <a:ea typeface="HG丸ｺﾞｼｯｸM-PRO" pitchFamily="50" charset="-128"/>
              </a:rPr>
              <a:t>補助率：定額又は</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endParaRPr lang="en-US" altLang="ja-JP" sz="1000" dirty="0">
              <a:solidFill>
                <a:srgbClr val="FF0000"/>
              </a:solidFill>
              <a:latin typeface="HG丸ｺﾞｼｯｸM-PRO" pitchFamily="50" charset="-128"/>
              <a:ea typeface="HG丸ｺﾞｼｯｸM-PRO" pitchFamily="50" charset="-128"/>
            </a:endParaRPr>
          </a:p>
          <a:p>
            <a:pPr>
              <a:lnSpc>
                <a:spcPct val="150000"/>
              </a:lnSpc>
            </a:pPr>
            <a:r>
              <a:rPr lang="ja-JP" altLang="en-US" sz="1000" b="1" dirty="0">
                <a:solidFill>
                  <a:srgbClr val="FF0000"/>
                </a:solidFill>
                <a:latin typeface="HG丸ｺﾞｼｯｸM-PRO" pitchFamily="50" charset="-128"/>
                <a:ea typeface="HG丸ｺﾞｼｯｸM-PRO" pitchFamily="50" charset="-128"/>
              </a:rPr>
              <a:t>　　　　</a:t>
            </a:r>
            <a:r>
              <a:rPr lang="ja-JP" altLang="en-US" sz="1200" b="1" dirty="0"/>
              <a:t>労働生産性の向上が見込まれる省力樹形</a:t>
            </a:r>
            <a:r>
              <a:rPr lang="ja-JP" altLang="en-US" sz="1200" dirty="0"/>
              <a:t>への改植・新植</a:t>
            </a:r>
            <a:endParaRPr lang="en-US" altLang="ja-JP" sz="1200" dirty="0"/>
          </a:p>
          <a:p>
            <a:pPr>
              <a:lnSpc>
                <a:spcPct val="150000"/>
              </a:lnSpc>
            </a:pPr>
            <a:r>
              <a:rPr lang="ja-JP" altLang="en-US" sz="1200" dirty="0"/>
              <a:t>　　　 ができます。</a:t>
            </a:r>
            <a:endParaRPr lang="ja-JP" altLang="en-US" sz="1200" dirty="0">
              <a:ea typeface="ＭＳ Ｐゴシック" charset="-128"/>
            </a:endParaRPr>
          </a:p>
        </p:txBody>
      </p:sp>
      <p:sp>
        <p:nvSpPr>
          <p:cNvPr id="88" name="テキスト ボックス 87">
            <a:extLst>
              <a:ext uri="{FF2B5EF4-FFF2-40B4-BE49-F238E27FC236}">
                <a16:creationId xmlns:a16="http://schemas.microsoft.com/office/drawing/2014/main" id="{578D5775-D87E-483C-BA85-9CE80EB8DCA9}"/>
              </a:ext>
            </a:extLst>
          </p:cNvPr>
          <p:cNvSpPr txBox="1"/>
          <p:nvPr/>
        </p:nvSpPr>
        <p:spPr>
          <a:xfrm>
            <a:off x="4674609" y="5511303"/>
            <a:ext cx="1477807" cy="230832"/>
          </a:xfrm>
          <a:prstGeom prst="rect">
            <a:avLst/>
          </a:prstGeom>
          <a:noFill/>
          <a:ln w="9525">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856610" rtl="0" eaLnBrk="1" fontAlgn="auto" latinLnBrk="0" hangingPunct="1">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収量慣行比</a:t>
            </a:r>
            <a:r>
              <a:rPr kumimoji="1" lang="en-US" altLang="ja-JP"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1.7</a:t>
            </a:r>
            <a:r>
              <a:rPr kumimoji="1" lang="ja-JP" altLang="en-US"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倍以上</a:t>
            </a:r>
            <a:endParaRPr kumimoji="1" lang="en-US" altLang="ja-JP"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endParaRPr>
          </a:p>
        </p:txBody>
      </p:sp>
      <p:pic>
        <p:nvPicPr>
          <p:cNvPr id="90" name="図 89">
            <a:extLst>
              <a:ext uri="{FF2B5EF4-FFF2-40B4-BE49-F238E27FC236}">
                <a16:creationId xmlns:a16="http://schemas.microsoft.com/office/drawing/2014/main" id="{574380B5-03A6-42E0-9318-C0637F1B711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33769" y="4229312"/>
            <a:ext cx="1766567" cy="1298855"/>
          </a:xfrm>
          <a:prstGeom prst="rect">
            <a:avLst/>
          </a:prstGeom>
        </p:spPr>
      </p:pic>
      <p:sp>
        <p:nvSpPr>
          <p:cNvPr id="91" name="テキスト ボックス 90">
            <a:extLst>
              <a:ext uri="{FF2B5EF4-FFF2-40B4-BE49-F238E27FC236}">
                <a16:creationId xmlns:a16="http://schemas.microsoft.com/office/drawing/2014/main" id="{29CDCCAE-B9AE-403C-A6BC-97C53ABE5DCF}"/>
              </a:ext>
            </a:extLst>
          </p:cNvPr>
          <p:cNvSpPr txBox="1"/>
          <p:nvPr/>
        </p:nvSpPr>
        <p:spPr>
          <a:xfrm>
            <a:off x="4125548" y="3864178"/>
            <a:ext cx="2560150" cy="369332"/>
          </a:xfrm>
          <a:prstGeom prst="rect">
            <a:avLst/>
          </a:prstGeom>
          <a:noFill/>
          <a:ln w="19050">
            <a:noFill/>
          </a:ln>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856610" rtl="0" eaLnBrk="1" fontAlgn="auto" latinLnBrk="0" hangingPunct="1">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省力樹形の例</a:t>
            </a:r>
            <a:endParaRPr kumimoji="1" lang="en-US" altLang="ja-JP"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endParaRPr>
          </a:p>
          <a:p>
            <a:pPr marL="0" marR="0" lvl="0" indent="0" algn="ctr" defTabSz="856610" rtl="0" eaLnBrk="1" fontAlgn="auto" latinLnBrk="0" hangingPunct="1">
              <a:spcBef>
                <a:spcPts val="0"/>
              </a:spcBef>
              <a:spcAft>
                <a:spcPts val="0"/>
              </a:spcAft>
              <a:buClrTx/>
              <a:buSzTx/>
              <a:buFontTx/>
              <a:buNone/>
              <a:tabLst/>
              <a:defRPr/>
            </a:pPr>
            <a:r>
              <a:rPr kumimoji="1" lang="ja-JP" altLang="en-US"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超高密植（トールスピンドル）栽培</a:t>
            </a:r>
            <a:r>
              <a:rPr kumimoji="1" lang="en-US" altLang="ja-JP"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a:t>
            </a:r>
            <a:r>
              <a:rPr kumimoji="1" lang="ja-JP" altLang="en-US"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りんご</a:t>
            </a:r>
            <a:r>
              <a:rPr kumimoji="1" lang="en-US" altLang="ja-JP" sz="90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Meiryo UI" panose="020B0604030504040204" pitchFamily="50" charset="-128"/>
              </a:rPr>
              <a:t>)</a:t>
            </a:r>
          </a:p>
        </p:txBody>
      </p:sp>
      <p:sp>
        <p:nvSpPr>
          <p:cNvPr id="106" name="角丸四角形 27">
            <a:extLst>
              <a:ext uri="{FF2B5EF4-FFF2-40B4-BE49-F238E27FC236}">
                <a16:creationId xmlns:a16="http://schemas.microsoft.com/office/drawing/2014/main" id="{68756350-30AF-4F59-8D73-4E43959BED23}"/>
              </a:ext>
            </a:extLst>
          </p:cNvPr>
          <p:cNvSpPr/>
          <p:nvPr/>
        </p:nvSpPr>
        <p:spPr>
          <a:xfrm>
            <a:off x="3336748" y="7614257"/>
            <a:ext cx="3024336" cy="390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r>
              <a:rPr lang="ja-JP" altLang="en-US" dirty="0"/>
              <a:t>小規模園地整備</a:t>
            </a:r>
            <a:endParaRPr lang="en-US" altLang="ja-JP" dirty="0"/>
          </a:p>
        </p:txBody>
      </p:sp>
      <p:pic>
        <p:nvPicPr>
          <p:cNvPr id="107" name="Picture 2">
            <a:extLst>
              <a:ext uri="{FF2B5EF4-FFF2-40B4-BE49-F238E27FC236}">
                <a16:creationId xmlns:a16="http://schemas.microsoft.com/office/drawing/2014/main" id="{10C6E648-025C-43C8-BD56-0F21DD2CF45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8613" y="8421519"/>
            <a:ext cx="2033474" cy="1025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0" name="角丸四角形 11">
            <a:extLst>
              <a:ext uri="{FF2B5EF4-FFF2-40B4-BE49-F238E27FC236}">
                <a16:creationId xmlns:a16="http://schemas.microsoft.com/office/drawing/2014/main" id="{F246089F-DF06-4883-A617-E07055E3B6CF}"/>
              </a:ext>
            </a:extLst>
          </p:cNvPr>
          <p:cNvSpPr/>
          <p:nvPr/>
        </p:nvSpPr>
        <p:spPr>
          <a:xfrm>
            <a:off x="53744" y="7613010"/>
            <a:ext cx="2996952" cy="390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r>
              <a:rPr lang="ja-JP" altLang="en-US" dirty="0"/>
              <a:t>用水・かん水施設の整備</a:t>
            </a:r>
            <a:endParaRPr lang="en-US" altLang="ja-JP" dirty="0"/>
          </a:p>
        </p:txBody>
      </p:sp>
      <p:sp>
        <p:nvSpPr>
          <p:cNvPr id="111" name="テキスト ボックス 110">
            <a:extLst>
              <a:ext uri="{FF2B5EF4-FFF2-40B4-BE49-F238E27FC236}">
                <a16:creationId xmlns:a16="http://schemas.microsoft.com/office/drawing/2014/main" id="{74E25D30-9F19-4D3E-86E8-07A4050E6F3E}"/>
              </a:ext>
            </a:extLst>
          </p:cNvPr>
          <p:cNvSpPr txBox="1"/>
          <p:nvPr/>
        </p:nvSpPr>
        <p:spPr>
          <a:xfrm>
            <a:off x="3248103" y="8185853"/>
            <a:ext cx="1581719" cy="1348122"/>
          </a:xfrm>
          <a:prstGeom prst="rect">
            <a:avLst/>
          </a:prstGeom>
          <a:noFill/>
        </p:spPr>
        <p:txBody>
          <a:bodyPr wrap="square" lIns="91434" tIns="45718" rIns="91434" bIns="45718" rtlCol="0">
            <a:spAutoFit/>
          </a:bodyPr>
          <a:lstStyle/>
          <a:p>
            <a:pPr>
              <a:lnSpc>
                <a:spcPct val="150000"/>
              </a:lnSpc>
            </a:pPr>
            <a:r>
              <a:rPr lang="ja-JP" altLang="en-US" sz="1400" dirty="0"/>
              <a:t>○ 園内道の整備</a:t>
            </a:r>
            <a:endParaRPr lang="en-US" altLang="ja-JP" sz="1400" dirty="0"/>
          </a:p>
          <a:p>
            <a:pPr>
              <a:lnSpc>
                <a:spcPct val="150000"/>
              </a:lnSpc>
            </a:pPr>
            <a:r>
              <a:rPr lang="ja-JP" altLang="en-US" sz="1400" dirty="0"/>
              <a:t>○ 傾斜の緩和</a:t>
            </a:r>
            <a:endParaRPr lang="en-US" altLang="ja-JP" sz="1400" dirty="0"/>
          </a:p>
          <a:p>
            <a:pPr>
              <a:lnSpc>
                <a:spcPct val="150000"/>
              </a:lnSpc>
            </a:pPr>
            <a:r>
              <a:rPr lang="ja-JP" altLang="en-US" sz="1400" dirty="0"/>
              <a:t>○ 土壌土層改良</a:t>
            </a:r>
            <a:endParaRPr lang="en-US" altLang="ja-JP" sz="1400" dirty="0"/>
          </a:p>
          <a:p>
            <a:pPr>
              <a:lnSpc>
                <a:spcPct val="150000"/>
              </a:lnSpc>
            </a:pPr>
            <a:r>
              <a:rPr lang="ja-JP" altLang="en-US" sz="1400" dirty="0"/>
              <a:t>○ 排水路の整備</a:t>
            </a:r>
            <a:endParaRPr lang="en-US" altLang="ja-JP" sz="1400" dirty="0"/>
          </a:p>
        </p:txBody>
      </p:sp>
      <p:sp>
        <p:nvSpPr>
          <p:cNvPr id="112" name="正方形/長方形 111">
            <a:extLst>
              <a:ext uri="{FF2B5EF4-FFF2-40B4-BE49-F238E27FC236}">
                <a16:creationId xmlns:a16="http://schemas.microsoft.com/office/drawing/2014/main" id="{B13D341F-F491-4888-BD2D-90C10EFE8E42}"/>
              </a:ext>
            </a:extLst>
          </p:cNvPr>
          <p:cNvSpPr/>
          <p:nvPr/>
        </p:nvSpPr>
        <p:spPr>
          <a:xfrm>
            <a:off x="134247" y="8173488"/>
            <a:ext cx="3096344" cy="701791"/>
          </a:xfrm>
          <a:prstGeom prst="rect">
            <a:avLst/>
          </a:prstGeom>
        </p:spPr>
        <p:txBody>
          <a:bodyPr wrap="square" lIns="91434" tIns="45718" rIns="91434" bIns="45718">
            <a:spAutoFit/>
          </a:bodyPr>
          <a:lstStyle/>
          <a:p>
            <a:pPr>
              <a:lnSpc>
                <a:spcPct val="150000"/>
              </a:lnSpc>
            </a:pPr>
            <a:r>
              <a:rPr lang="ja-JP" altLang="en-US" sz="1400" dirty="0"/>
              <a:t>○ 果実の品質向上等を目的として、</a:t>
            </a:r>
            <a:endParaRPr lang="en-US" altLang="ja-JP" sz="1400" dirty="0"/>
          </a:p>
          <a:p>
            <a:pPr>
              <a:lnSpc>
                <a:spcPct val="150000"/>
              </a:lnSpc>
            </a:pPr>
            <a:r>
              <a:rPr lang="ja-JP" altLang="en-US" sz="1400" dirty="0"/>
              <a:t>　  用水・かん水施設を整備できます。</a:t>
            </a:r>
          </a:p>
        </p:txBody>
      </p:sp>
      <p:sp>
        <p:nvSpPr>
          <p:cNvPr id="113" name="テキスト ボックス 112">
            <a:extLst>
              <a:ext uri="{FF2B5EF4-FFF2-40B4-BE49-F238E27FC236}">
                <a16:creationId xmlns:a16="http://schemas.microsoft.com/office/drawing/2014/main" id="{E24E1EA0-B96C-47FF-9350-16BF5E9D6A06}"/>
              </a:ext>
            </a:extLst>
          </p:cNvPr>
          <p:cNvSpPr txBox="1"/>
          <p:nvPr/>
        </p:nvSpPr>
        <p:spPr>
          <a:xfrm>
            <a:off x="5169872" y="8046595"/>
            <a:ext cx="1340768" cy="261606"/>
          </a:xfrm>
          <a:prstGeom prst="rect">
            <a:avLst/>
          </a:prstGeom>
          <a:noFill/>
        </p:spPr>
        <p:txBody>
          <a:bodyPr wrap="square" lIns="91434" tIns="45718" rIns="91434" bIns="45718" rtlCol="0">
            <a:spAutoFit/>
          </a:bodyPr>
          <a:lstStyle/>
          <a:p>
            <a:r>
              <a:rPr lang="ja-JP" altLang="en-US" sz="1000" dirty="0">
                <a:solidFill>
                  <a:srgbClr val="FF0000"/>
                </a:solidFill>
                <a:latin typeface="HG丸ｺﾞｼｯｸM-PRO" pitchFamily="50" charset="-128"/>
                <a:ea typeface="HG丸ｺﾞｼｯｸM-PRO" pitchFamily="50" charset="-128"/>
              </a:rPr>
              <a:t>補助率：</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r>
              <a:rPr lang="ja-JP" altLang="en-US" sz="1000" dirty="0"/>
              <a:t>　　</a:t>
            </a:r>
            <a:r>
              <a:rPr lang="ja-JP" altLang="en-US" sz="1100" dirty="0"/>
              <a:t>　</a:t>
            </a:r>
          </a:p>
        </p:txBody>
      </p:sp>
      <p:sp>
        <p:nvSpPr>
          <p:cNvPr id="114" name="テキスト ボックス 113">
            <a:extLst>
              <a:ext uri="{FF2B5EF4-FFF2-40B4-BE49-F238E27FC236}">
                <a16:creationId xmlns:a16="http://schemas.microsoft.com/office/drawing/2014/main" id="{DDBC51D0-1119-4E23-A2E8-303FDFBBEB55}"/>
              </a:ext>
            </a:extLst>
          </p:cNvPr>
          <p:cNvSpPr txBox="1"/>
          <p:nvPr/>
        </p:nvSpPr>
        <p:spPr>
          <a:xfrm>
            <a:off x="1250496" y="8035355"/>
            <a:ext cx="1800200" cy="246217"/>
          </a:xfrm>
          <a:prstGeom prst="rect">
            <a:avLst/>
          </a:prstGeom>
          <a:noFill/>
        </p:spPr>
        <p:txBody>
          <a:bodyPr wrap="square" lIns="91434" tIns="45718" rIns="91434" bIns="45718" rtlCol="0">
            <a:spAutoFit/>
          </a:bodyPr>
          <a:lstStyle/>
          <a:p>
            <a:pPr algn="r"/>
            <a:r>
              <a:rPr lang="ja-JP" altLang="en-US" sz="1000" dirty="0">
                <a:solidFill>
                  <a:srgbClr val="FF0000"/>
                </a:solidFill>
                <a:latin typeface="HG丸ｺﾞｼｯｸM-PRO" pitchFamily="50" charset="-128"/>
                <a:ea typeface="HG丸ｺﾞｼｯｸM-PRO" pitchFamily="50" charset="-128"/>
              </a:rPr>
              <a:t>補助率：</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r>
              <a:rPr lang="ja-JP" altLang="en-US" sz="1000" dirty="0"/>
              <a:t>　　　</a:t>
            </a:r>
          </a:p>
        </p:txBody>
      </p:sp>
      <p:sp>
        <p:nvSpPr>
          <p:cNvPr id="86" name="正方形/長方形 85">
            <a:extLst>
              <a:ext uri="{FF2B5EF4-FFF2-40B4-BE49-F238E27FC236}">
                <a16:creationId xmlns:a16="http://schemas.microsoft.com/office/drawing/2014/main" id="{019B9C59-B3E4-421F-AC90-D58B35333E53}"/>
              </a:ext>
            </a:extLst>
          </p:cNvPr>
          <p:cNvSpPr/>
          <p:nvPr/>
        </p:nvSpPr>
        <p:spPr>
          <a:xfrm>
            <a:off x="776896" y="2527764"/>
            <a:ext cx="1469647" cy="796759"/>
          </a:xfrm>
          <a:prstGeom prst="rect">
            <a:avLst/>
          </a:prstGeom>
          <a:solidFill>
            <a:schemeClr val="accent3">
              <a:lumMod val="20000"/>
              <a:lumOff val="80000"/>
            </a:schemeClr>
          </a:solidFill>
          <a:ln>
            <a:solidFill>
              <a:schemeClr val="accent3"/>
            </a:solidFill>
            <a:prstDash val="dash"/>
          </a:ln>
        </p:spPr>
        <p:style>
          <a:lnRef idx="2">
            <a:schemeClr val="accent3"/>
          </a:lnRef>
          <a:fillRef idx="1">
            <a:schemeClr val="lt1"/>
          </a:fillRef>
          <a:effectRef idx="0">
            <a:schemeClr val="accent3"/>
          </a:effectRef>
          <a:fontRef idx="minor">
            <a:schemeClr val="dk1"/>
          </a:fontRef>
        </p:style>
        <p:txBody>
          <a:bodyPr lIns="91434" tIns="45718" rIns="91434" bIns="45718" rtlCol="0" anchor="ctr"/>
          <a:lstStyle/>
          <a:p>
            <a:pPr algn="ctr"/>
            <a:endParaRPr lang="en-US" altLang="ja-JP" sz="900" dirty="0"/>
          </a:p>
          <a:p>
            <a:pPr algn="ctr"/>
            <a:r>
              <a:rPr lang="ja-JP" altLang="en-US" sz="900" dirty="0"/>
              <a:t>Ａさんが所有する北斜面等</a:t>
            </a:r>
            <a:endParaRPr lang="en-US" altLang="ja-JP" sz="900" dirty="0"/>
          </a:p>
          <a:p>
            <a:pPr algn="ctr"/>
            <a:r>
              <a:rPr lang="ja-JP" altLang="en-US" sz="900" dirty="0"/>
              <a:t>の</a:t>
            </a:r>
            <a:r>
              <a:rPr lang="ja-JP" altLang="en-US" sz="900" dirty="0">
                <a:solidFill>
                  <a:srgbClr val="FF0000"/>
                </a:solidFill>
              </a:rPr>
              <a:t>条件の悪い</a:t>
            </a:r>
            <a:r>
              <a:rPr lang="ja-JP" altLang="en-US" sz="900" dirty="0"/>
              <a:t>樹園地</a:t>
            </a:r>
            <a:endParaRPr lang="en-US" altLang="ja-JP" sz="900" dirty="0"/>
          </a:p>
          <a:p>
            <a:pPr algn="ctr"/>
            <a:r>
              <a:rPr lang="ja-JP" altLang="en-US" sz="900" dirty="0"/>
              <a:t>７アール</a:t>
            </a:r>
            <a:endParaRPr lang="en-US" altLang="ja-JP" sz="900" dirty="0"/>
          </a:p>
          <a:p>
            <a:pPr algn="ctr"/>
            <a:r>
              <a:rPr lang="ja-JP" altLang="en-US" sz="900" dirty="0"/>
              <a:t>（伐採・抜根）</a:t>
            </a:r>
            <a:endParaRPr lang="en-US" altLang="ja-JP" sz="900" dirty="0"/>
          </a:p>
          <a:p>
            <a:pPr algn="ctr"/>
            <a:endParaRPr lang="ja-JP" altLang="en-US" sz="900" dirty="0"/>
          </a:p>
        </p:txBody>
      </p:sp>
      <p:sp>
        <p:nvSpPr>
          <p:cNvPr id="98" name="正方形/長方形 97">
            <a:extLst>
              <a:ext uri="{FF2B5EF4-FFF2-40B4-BE49-F238E27FC236}">
                <a16:creationId xmlns:a16="http://schemas.microsoft.com/office/drawing/2014/main" id="{776B3892-B7C3-4DAB-9E4A-E7AD8914AED4}"/>
              </a:ext>
            </a:extLst>
          </p:cNvPr>
          <p:cNvSpPr/>
          <p:nvPr/>
        </p:nvSpPr>
        <p:spPr>
          <a:xfrm>
            <a:off x="2705976" y="2527764"/>
            <a:ext cx="1469647" cy="796759"/>
          </a:xfrm>
          <a:prstGeom prst="rect">
            <a:avLst/>
          </a:prstGeom>
          <a:solidFill>
            <a:schemeClr val="accent3">
              <a:lumMod val="60000"/>
              <a:lumOff val="40000"/>
            </a:schemeClr>
          </a:solidFill>
          <a:ln>
            <a:solidFill>
              <a:schemeClr val="accent3">
                <a:lumMod val="75000"/>
              </a:schemeClr>
            </a:solidFill>
          </a:ln>
        </p:spPr>
        <p:style>
          <a:lnRef idx="2">
            <a:schemeClr val="accent3"/>
          </a:lnRef>
          <a:fillRef idx="1">
            <a:schemeClr val="lt1"/>
          </a:fillRef>
          <a:effectRef idx="0">
            <a:schemeClr val="accent3"/>
          </a:effectRef>
          <a:fontRef idx="minor">
            <a:schemeClr val="dk1"/>
          </a:fontRef>
        </p:style>
        <p:txBody>
          <a:bodyPr lIns="91434" tIns="45718" rIns="91434" bIns="45718" rtlCol="0" anchor="ctr"/>
          <a:lstStyle/>
          <a:p>
            <a:pPr algn="ctr"/>
            <a:r>
              <a:rPr lang="ja-JP" altLang="en-US" sz="900" dirty="0"/>
              <a:t>Ａさんが所有する</a:t>
            </a:r>
            <a:endParaRPr lang="en-US" altLang="ja-JP" sz="900" dirty="0"/>
          </a:p>
          <a:p>
            <a:pPr algn="ctr"/>
            <a:r>
              <a:rPr lang="ja-JP" altLang="en-US" sz="900" dirty="0">
                <a:solidFill>
                  <a:srgbClr val="FF0000"/>
                </a:solidFill>
              </a:rPr>
              <a:t>条件の良い</a:t>
            </a:r>
            <a:r>
              <a:rPr lang="ja-JP" altLang="en-US" sz="900" dirty="0"/>
              <a:t>農地</a:t>
            </a:r>
            <a:endParaRPr lang="en-US" altLang="ja-JP" sz="900" dirty="0"/>
          </a:p>
          <a:p>
            <a:pPr algn="ctr"/>
            <a:r>
              <a:rPr lang="ja-JP" altLang="en-US" sz="900" dirty="0"/>
              <a:t>７アール</a:t>
            </a:r>
            <a:endParaRPr lang="en-US" altLang="ja-JP" sz="900" dirty="0"/>
          </a:p>
          <a:p>
            <a:pPr algn="ctr"/>
            <a:r>
              <a:rPr lang="ja-JP" altLang="en-US" sz="900" dirty="0"/>
              <a:t>（左と異なる振興</a:t>
            </a:r>
            <a:endParaRPr lang="en-US" altLang="ja-JP" sz="900" dirty="0"/>
          </a:p>
          <a:p>
            <a:pPr algn="ctr"/>
            <a:r>
              <a:rPr lang="ja-JP" altLang="en-US" sz="900" dirty="0"/>
              <a:t>品目・品種を植栽）</a:t>
            </a:r>
          </a:p>
        </p:txBody>
      </p:sp>
      <p:sp>
        <p:nvSpPr>
          <p:cNvPr id="99" name="テキスト ボックス 98">
            <a:extLst>
              <a:ext uri="{FF2B5EF4-FFF2-40B4-BE49-F238E27FC236}">
                <a16:creationId xmlns:a16="http://schemas.microsoft.com/office/drawing/2014/main" id="{5527BF26-9D03-4B11-9975-663DDEF1A96A}"/>
              </a:ext>
            </a:extLst>
          </p:cNvPr>
          <p:cNvSpPr txBox="1"/>
          <p:nvPr/>
        </p:nvSpPr>
        <p:spPr>
          <a:xfrm>
            <a:off x="4201667" y="2618845"/>
            <a:ext cx="1700955" cy="646327"/>
          </a:xfrm>
          <a:prstGeom prst="rect">
            <a:avLst/>
          </a:prstGeom>
          <a:noFill/>
        </p:spPr>
        <p:txBody>
          <a:bodyPr wrap="square" lIns="91434" tIns="45718" rIns="91434" bIns="45718" rtlCol="0">
            <a:spAutoFit/>
          </a:bodyPr>
          <a:lstStyle/>
          <a:p>
            <a:r>
              <a:rPr lang="ja-JP" altLang="en-US" sz="900" dirty="0">
                <a:latin typeface="ＭＳ ゴシック" panose="020B0609070205080204" pitchFamily="49" charset="-128"/>
                <a:ea typeface="ＭＳ ゴシック" panose="020B0609070205080204" pitchFamily="49" charset="-128"/>
              </a:rPr>
              <a:t>Ａさんが行う伐採・抜根・</a:t>
            </a:r>
            <a:endParaRPr lang="en-US" altLang="ja-JP" sz="900" dirty="0">
              <a:latin typeface="ＭＳ ゴシック" panose="020B0609070205080204" pitchFamily="49" charset="-128"/>
              <a:ea typeface="ＭＳ ゴシック" panose="020B0609070205080204" pitchFamily="49" charset="-128"/>
            </a:endParaRPr>
          </a:p>
          <a:p>
            <a:r>
              <a:rPr lang="ja-JP" altLang="en-US" sz="900" dirty="0">
                <a:latin typeface="ＭＳ ゴシック" panose="020B0609070205080204" pitchFamily="49" charset="-128"/>
                <a:ea typeface="ＭＳ ゴシック" panose="020B0609070205080204" pitchFamily="49" charset="-128"/>
              </a:rPr>
              <a:t>植栽については、</a:t>
            </a:r>
            <a:endParaRPr lang="en-US" altLang="ja-JP" sz="900" dirty="0">
              <a:latin typeface="ＭＳ ゴシック" panose="020B0609070205080204" pitchFamily="49" charset="-128"/>
              <a:ea typeface="ＭＳ ゴシック" panose="020B0609070205080204" pitchFamily="49" charset="-128"/>
            </a:endParaRPr>
          </a:p>
          <a:p>
            <a:r>
              <a:rPr lang="ja-JP" altLang="en-US" sz="900" b="1" dirty="0">
                <a:latin typeface="ＭＳ ゴシック" panose="020B0609070205080204" pitchFamily="49" charset="-128"/>
                <a:ea typeface="ＭＳ ゴシック" panose="020B0609070205080204" pitchFamily="49" charset="-128"/>
              </a:rPr>
              <a:t>定額又は</a:t>
            </a:r>
            <a:r>
              <a:rPr lang="en-US" altLang="ja-JP" sz="900" b="1" dirty="0">
                <a:latin typeface="ＭＳ ゴシック" panose="020B0609070205080204" pitchFamily="49" charset="-128"/>
                <a:ea typeface="ＭＳ ゴシック" panose="020B0609070205080204" pitchFamily="49" charset="-128"/>
              </a:rPr>
              <a:t>1/2</a:t>
            </a:r>
            <a:r>
              <a:rPr lang="ja-JP" altLang="en-US" sz="900" b="1" dirty="0">
                <a:latin typeface="ＭＳ ゴシック" panose="020B0609070205080204" pitchFamily="49" charset="-128"/>
                <a:ea typeface="ＭＳ ゴシック" panose="020B0609070205080204" pitchFamily="49" charset="-128"/>
              </a:rPr>
              <a:t>以内の補助</a:t>
            </a:r>
            <a:endParaRPr lang="en-US" altLang="ja-JP" sz="900" b="1" dirty="0">
              <a:latin typeface="ＭＳ ゴシック" panose="020B0609070205080204" pitchFamily="49" charset="-128"/>
              <a:ea typeface="ＭＳ ゴシック" panose="020B0609070205080204" pitchFamily="49" charset="-128"/>
            </a:endParaRPr>
          </a:p>
          <a:p>
            <a:r>
              <a:rPr lang="ja-JP" altLang="en-US" sz="900" b="1" dirty="0">
                <a:latin typeface="ＭＳ ゴシック" panose="020B0609070205080204" pitchFamily="49" charset="-128"/>
                <a:ea typeface="ＭＳ ゴシック" panose="020B0609070205080204" pitchFamily="49" charset="-128"/>
              </a:rPr>
              <a:t>（未収益期間支援も対象）</a:t>
            </a:r>
          </a:p>
        </p:txBody>
      </p:sp>
      <p:sp>
        <p:nvSpPr>
          <p:cNvPr id="100" name="右矢印 18">
            <a:extLst>
              <a:ext uri="{FF2B5EF4-FFF2-40B4-BE49-F238E27FC236}">
                <a16:creationId xmlns:a16="http://schemas.microsoft.com/office/drawing/2014/main" id="{77A07611-004E-4A7F-B2B2-36257A90F419}"/>
              </a:ext>
            </a:extLst>
          </p:cNvPr>
          <p:cNvSpPr/>
          <p:nvPr/>
        </p:nvSpPr>
        <p:spPr>
          <a:xfrm>
            <a:off x="2273928" y="2648704"/>
            <a:ext cx="432048" cy="568006"/>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kumimoji="1" lang="ja-JP" altLang="en-US"/>
          </a:p>
        </p:txBody>
      </p:sp>
      <p:sp>
        <p:nvSpPr>
          <p:cNvPr id="101" name="テキスト ボックス 100">
            <a:extLst>
              <a:ext uri="{FF2B5EF4-FFF2-40B4-BE49-F238E27FC236}">
                <a16:creationId xmlns:a16="http://schemas.microsoft.com/office/drawing/2014/main" id="{AF246ADB-90F9-47E3-A60B-87E46D864FE2}"/>
              </a:ext>
            </a:extLst>
          </p:cNvPr>
          <p:cNvSpPr txBox="1"/>
          <p:nvPr/>
        </p:nvSpPr>
        <p:spPr>
          <a:xfrm>
            <a:off x="-111609" y="5803600"/>
            <a:ext cx="7141009" cy="1722712"/>
          </a:xfrm>
          <a:prstGeom prst="rect">
            <a:avLst/>
          </a:prstGeom>
          <a:noFill/>
        </p:spPr>
        <p:txBody>
          <a:bodyPr wrap="square" lIns="91434" tIns="45718" rIns="91434" bIns="45718" rtlCol="0">
            <a:spAutoFit/>
          </a:bodyPr>
          <a:lstStyle/>
          <a:p>
            <a:pPr>
              <a:lnSpc>
                <a:spcPct val="150000"/>
              </a:lnSpc>
            </a:pPr>
            <a:r>
              <a:rPr lang="ja-JP" altLang="en-US" sz="1400" dirty="0"/>
              <a:t>　　○　放任園地発生防止対策　</a:t>
            </a:r>
            <a:endParaRPr lang="en-US" altLang="ja-JP" sz="1400" dirty="0"/>
          </a:p>
          <a:p>
            <a:pPr>
              <a:lnSpc>
                <a:spcPct val="150000"/>
              </a:lnSpc>
            </a:pPr>
            <a:r>
              <a:rPr lang="ja-JP" altLang="en-US" sz="1200" dirty="0"/>
              <a:t>　　　　　</a:t>
            </a:r>
            <a:r>
              <a:rPr lang="ja-JP" altLang="en-US" sz="1000" dirty="0">
                <a:solidFill>
                  <a:srgbClr val="FF0000"/>
                </a:solidFill>
                <a:latin typeface="HG丸ｺﾞｼｯｸM-PRO" panose="020F0600000000000000" pitchFamily="50" charset="-128"/>
                <a:ea typeface="HG丸ｺﾞｼｯｸM-PRO" panose="020F0600000000000000" pitchFamily="50" charset="-128"/>
              </a:rPr>
              <a:t>補助率：定額（主要果樹のうちみかん等のかんきつ類 </a:t>
            </a:r>
            <a:r>
              <a:rPr lang="en-US" altLang="ja-JP" sz="1000" dirty="0">
                <a:solidFill>
                  <a:srgbClr val="FF0000"/>
                </a:solidFill>
                <a:latin typeface="HG丸ｺﾞｼｯｸM-PRO" panose="020F0600000000000000" pitchFamily="50" charset="-128"/>
                <a:ea typeface="HG丸ｺﾞｼｯｸM-PRO" panose="020F0600000000000000" pitchFamily="50" charset="-128"/>
              </a:rPr>
              <a:t>10</a:t>
            </a:r>
            <a:r>
              <a:rPr lang="ja-JP" altLang="en-US" sz="1000" dirty="0">
                <a:solidFill>
                  <a:srgbClr val="FF0000"/>
                </a:solidFill>
                <a:latin typeface="HG丸ｺﾞｼｯｸM-PRO" panose="020F0600000000000000" pitchFamily="50" charset="-128"/>
                <a:ea typeface="HG丸ｺﾞｼｯｸM-PRO" panose="020F0600000000000000" pitchFamily="50" charset="-128"/>
              </a:rPr>
              <a:t>万円</a:t>
            </a:r>
            <a:r>
              <a:rPr lang="en-US" altLang="ja-JP" sz="1000" dirty="0">
                <a:solidFill>
                  <a:srgbClr val="FF0000"/>
                </a:solidFill>
                <a:latin typeface="HG丸ｺﾞｼｯｸM-PRO" panose="020F0600000000000000" pitchFamily="50" charset="-128"/>
                <a:ea typeface="HG丸ｺﾞｼｯｸM-PRO" panose="020F0600000000000000" pitchFamily="50" charset="-128"/>
              </a:rPr>
              <a:t>/10a</a:t>
            </a:r>
            <a:r>
              <a:rPr lang="ja-JP" altLang="en-US" sz="1000" dirty="0">
                <a:solidFill>
                  <a:srgbClr val="FF0000"/>
                </a:solidFill>
                <a:latin typeface="HG丸ｺﾞｼｯｸM-PRO" panose="020F0600000000000000" pitchFamily="50" charset="-128"/>
                <a:ea typeface="HG丸ｺﾞｼｯｸM-PRO" panose="020F0600000000000000" pitchFamily="50" charset="-128"/>
              </a:rPr>
              <a:t>、その他の主要果樹 ８万円</a:t>
            </a:r>
            <a:r>
              <a:rPr lang="en-US" altLang="ja-JP" sz="1000" dirty="0">
                <a:solidFill>
                  <a:srgbClr val="FF0000"/>
                </a:solidFill>
                <a:latin typeface="HG丸ｺﾞｼｯｸM-PRO" panose="020F0600000000000000" pitchFamily="50" charset="-128"/>
                <a:ea typeface="HG丸ｺﾞｼｯｸM-PRO" panose="020F0600000000000000" pitchFamily="50" charset="-128"/>
              </a:rPr>
              <a:t>/10a</a:t>
            </a:r>
            <a:r>
              <a:rPr lang="ja-JP" altLang="en-US" sz="1000" dirty="0">
                <a:solidFill>
                  <a:srgbClr val="FF0000"/>
                </a:solidFill>
                <a:latin typeface="HG丸ｺﾞｼｯｸM-PRO" panose="020F0600000000000000" pitchFamily="50" charset="-128"/>
                <a:ea typeface="HG丸ｺﾞｼｯｸM-PRO" panose="020F0600000000000000" pitchFamily="50" charset="-128"/>
              </a:rPr>
              <a:t>）</a:t>
            </a:r>
            <a:endParaRPr lang="en-US" altLang="ja-JP" sz="1000" dirty="0">
              <a:solidFill>
                <a:srgbClr val="FF0000"/>
              </a:solidFill>
              <a:latin typeface="HG丸ｺﾞｼｯｸM-PRO" panose="020F0600000000000000" pitchFamily="50" charset="-128"/>
              <a:ea typeface="HG丸ｺﾞｼｯｸM-PRO" panose="020F0600000000000000" pitchFamily="50" charset="-128"/>
            </a:endParaRPr>
          </a:p>
          <a:p>
            <a:pPr>
              <a:lnSpc>
                <a:spcPct val="150000"/>
              </a:lnSpc>
            </a:pPr>
            <a:r>
              <a:rPr lang="ja-JP" altLang="en-US" sz="1000" dirty="0">
                <a:solidFill>
                  <a:srgbClr val="FF0000"/>
                </a:solidFill>
                <a:latin typeface="HG丸ｺﾞｼｯｸM-PRO" panose="020F0600000000000000" pitchFamily="50" charset="-128"/>
                <a:ea typeface="HG丸ｺﾞｼｯｸM-PRO" panose="020F0600000000000000" pitchFamily="50" charset="-128"/>
              </a:rPr>
              <a:t>　　　　　　　　又は</a:t>
            </a:r>
            <a:r>
              <a:rPr lang="en-US" altLang="ja-JP" sz="1000" dirty="0">
                <a:solidFill>
                  <a:srgbClr val="FF0000"/>
                </a:solidFill>
                <a:latin typeface="HG丸ｺﾞｼｯｸM-PRO" panose="020F0600000000000000" pitchFamily="50" charset="-128"/>
                <a:ea typeface="HG丸ｺﾞｼｯｸM-PRO" panose="020F0600000000000000" pitchFamily="50" charset="-128"/>
              </a:rPr>
              <a:t>1/2</a:t>
            </a:r>
            <a:r>
              <a:rPr lang="ja-JP" altLang="en-US" sz="1000" dirty="0">
                <a:solidFill>
                  <a:srgbClr val="FF0000"/>
                </a:solidFill>
                <a:latin typeface="HG丸ｺﾞｼｯｸM-PRO" panose="020F0600000000000000" pitchFamily="50" charset="-128"/>
                <a:ea typeface="HG丸ｺﾞｼｯｸM-PRO" panose="020F0600000000000000" pitchFamily="50" charset="-128"/>
              </a:rPr>
              <a:t>以内（その他の果樹）</a:t>
            </a:r>
            <a:endParaRPr lang="ja-JP" altLang="en-US" sz="1000" dirty="0">
              <a:latin typeface="HG丸ｺﾞｼｯｸM-PRO" panose="020F0600000000000000" pitchFamily="50" charset="-128"/>
              <a:ea typeface="HG丸ｺﾞｼｯｸM-PRO" panose="020F0600000000000000" pitchFamily="50" charset="-128"/>
            </a:endParaRPr>
          </a:p>
          <a:p>
            <a:pPr>
              <a:lnSpc>
                <a:spcPct val="150000"/>
              </a:lnSpc>
            </a:pPr>
            <a:r>
              <a:rPr lang="ja-JP" altLang="en-US" sz="1200" dirty="0"/>
              <a:t>　　　　　作業条件の悪い園地や病害虫による被害の温床となる荒廃園地等の解消・発生防止に向けた、</a:t>
            </a:r>
            <a:endParaRPr lang="en-US" altLang="ja-JP" sz="1200" dirty="0"/>
          </a:p>
          <a:p>
            <a:pPr>
              <a:lnSpc>
                <a:spcPct val="150000"/>
              </a:lnSpc>
            </a:pPr>
            <a:r>
              <a:rPr lang="ja-JP" altLang="en-US" sz="1200" b="1" dirty="0"/>
              <a:t>　　　 産地内での合意形成に基づき行う伐採や植林等ができます</a:t>
            </a:r>
            <a:r>
              <a:rPr lang="ja-JP" altLang="en-US" sz="1200" dirty="0"/>
              <a:t>（</a:t>
            </a:r>
            <a:r>
              <a:rPr lang="ja-JP" altLang="en-US" sz="1200" b="1" dirty="0"/>
              <a:t>産地計画で対象園地の要件設定が</a:t>
            </a:r>
            <a:endParaRPr lang="en-US" altLang="ja-JP" sz="1200" b="1" dirty="0"/>
          </a:p>
          <a:p>
            <a:pPr>
              <a:lnSpc>
                <a:spcPct val="150000"/>
              </a:lnSpc>
            </a:pPr>
            <a:r>
              <a:rPr lang="ja-JP" altLang="en-US" sz="1200" b="1" dirty="0"/>
              <a:t>　　　 必要</a:t>
            </a:r>
            <a:r>
              <a:rPr lang="ja-JP" altLang="en-US" sz="1200" dirty="0"/>
              <a:t>です。）。</a:t>
            </a:r>
            <a:endParaRPr lang="ja-JP" altLang="en-US" sz="1200" dirty="0">
              <a:ea typeface="ＭＳ Ｐゴシック"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1"/>
          <p:cNvSpPr>
            <a:spLocks noChangeArrowheads="1"/>
          </p:cNvSpPr>
          <p:nvPr/>
        </p:nvSpPr>
        <p:spPr bwMode="auto">
          <a:xfrm>
            <a:off x="145952" y="1093271"/>
            <a:ext cx="2666496" cy="2117692"/>
          </a:xfrm>
          <a:prstGeom prst="rect">
            <a:avLst/>
          </a:prstGeom>
          <a:noFill/>
          <a:ln w="9525">
            <a:noFill/>
            <a:miter lim="800000"/>
            <a:headEnd/>
            <a:tailEnd/>
          </a:ln>
          <a:effectLst/>
        </p:spPr>
        <p:txBody>
          <a:bodyPr vert="horz" wrap="square" lIns="91434" tIns="45718" rIns="91434" bIns="45718" numCol="1" anchor="ctr" anchorCtr="0" compatLnSpc="1">
            <a:prstTxWarp prst="textNoShape">
              <a:avLst/>
            </a:prstTxWarp>
            <a:spAutoFit/>
          </a:bodyPr>
          <a:lstStyle/>
          <a:p>
            <a:pPr eaLnBrk="0" fontAlgn="base" hangingPunct="0">
              <a:lnSpc>
                <a:spcPts val="2000"/>
              </a:lnSpc>
              <a:spcBef>
                <a:spcPct val="0"/>
              </a:spcBef>
              <a:spcAft>
                <a:spcPct val="0"/>
              </a:spcAft>
            </a:pPr>
            <a:r>
              <a:rPr lang="ja-JP" altLang="en-US" sz="1400" dirty="0"/>
              <a:t>○ 防風ネットの設置</a:t>
            </a:r>
            <a:endParaRPr lang="en-US" altLang="ja-JP" sz="1400" dirty="0"/>
          </a:p>
          <a:p>
            <a:pPr eaLnBrk="0" fontAlgn="base" hangingPunct="0">
              <a:lnSpc>
                <a:spcPts val="2000"/>
              </a:lnSpc>
              <a:spcBef>
                <a:spcPct val="0"/>
              </a:spcBef>
              <a:spcAft>
                <a:spcPct val="0"/>
              </a:spcAft>
            </a:pPr>
            <a:r>
              <a:rPr lang="en-US" altLang="ja-JP" sz="1400" dirty="0"/>
              <a:t>   </a:t>
            </a:r>
            <a:r>
              <a:rPr lang="ja-JP" altLang="en-US" sz="1400" dirty="0"/>
              <a:t>　</a:t>
            </a:r>
            <a:r>
              <a:rPr lang="ja-JP" altLang="en-US" sz="1200" dirty="0"/>
              <a:t>強風から果実を守ります。</a:t>
            </a:r>
          </a:p>
          <a:p>
            <a:pPr eaLnBrk="0" fontAlgn="base" hangingPunct="0">
              <a:lnSpc>
                <a:spcPts val="2000"/>
              </a:lnSpc>
              <a:spcBef>
                <a:spcPct val="0"/>
              </a:spcBef>
              <a:spcAft>
                <a:spcPct val="0"/>
              </a:spcAft>
            </a:pPr>
            <a:r>
              <a:rPr lang="ja-JP" altLang="en-US" sz="1400" dirty="0"/>
              <a:t>○ 防霜ファンの設置</a:t>
            </a:r>
            <a:endParaRPr lang="en-US" altLang="ja-JP" sz="1400" dirty="0"/>
          </a:p>
          <a:p>
            <a:pPr eaLnBrk="0" fontAlgn="base" hangingPunct="0">
              <a:lnSpc>
                <a:spcPts val="2000"/>
              </a:lnSpc>
              <a:spcBef>
                <a:spcPct val="0"/>
              </a:spcBef>
              <a:spcAft>
                <a:spcPct val="0"/>
              </a:spcAft>
            </a:pPr>
            <a:r>
              <a:rPr lang="ja-JP" altLang="en-US" sz="1400" dirty="0"/>
              <a:t>　　</a:t>
            </a:r>
            <a:r>
              <a:rPr lang="ja-JP" altLang="en-US" sz="1200" dirty="0"/>
              <a:t>遅霜から果実を守ります。</a:t>
            </a:r>
            <a:endParaRPr lang="en-US" altLang="ja-JP" sz="1200" dirty="0"/>
          </a:p>
          <a:p>
            <a:pPr lvl="0" eaLnBrk="0" fontAlgn="base" hangingPunct="0">
              <a:lnSpc>
                <a:spcPts val="2000"/>
              </a:lnSpc>
              <a:spcBef>
                <a:spcPct val="0"/>
              </a:spcBef>
              <a:spcAft>
                <a:spcPct val="0"/>
              </a:spcAft>
            </a:pPr>
            <a:r>
              <a:rPr lang="ja-JP" altLang="en-US" sz="1400" dirty="0"/>
              <a:t>○ モノレールの設置</a:t>
            </a:r>
            <a:endParaRPr lang="en-US" altLang="ja-JP" sz="1400" dirty="0"/>
          </a:p>
          <a:p>
            <a:pPr>
              <a:lnSpc>
                <a:spcPts val="2000"/>
              </a:lnSpc>
            </a:pPr>
            <a:r>
              <a:rPr lang="ja-JP" altLang="en-US" sz="1400" dirty="0"/>
              <a:t>　　</a:t>
            </a:r>
            <a:r>
              <a:rPr lang="ja-JP" altLang="en-US" sz="1200" dirty="0"/>
              <a:t>新設のほか、既設のモノレールを</a:t>
            </a:r>
            <a:endParaRPr lang="en-US" altLang="ja-JP" sz="1200" dirty="0"/>
          </a:p>
          <a:p>
            <a:pPr>
              <a:lnSpc>
                <a:spcPts val="2000"/>
              </a:lnSpc>
            </a:pPr>
            <a:r>
              <a:rPr lang="ja-JP" altLang="en-US" sz="1200" dirty="0"/>
              <a:t>　再整備することによって機能向上が</a:t>
            </a:r>
            <a:endParaRPr lang="en-US" altLang="ja-JP" sz="1200" dirty="0"/>
          </a:p>
          <a:p>
            <a:pPr>
              <a:lnSpc>
                <a:spcPts val="2000"/>
              </a:lnSpc>
            </a:pPr>
            <a:r>
              <a:rPr lang="ja-JP" altLang="en-US" sz="1200" dirty="0"/>
              <a:t>　認められるものも対象とします。</a:t>
            </a:r>
            <a:endParaRPr lang="en-US" altLang="ja-JP" sz="1200" dirty="0"/>
          </a:p>
        </p:txBody>
      </p:sp>
      <p:sp>
        <p:nvSpPr>
          <p:cNvPr id="49" name="正方形/長方形 48"/>
          <p:cNvSpPr/>
          <p:nvPr/>
        </p:nvSpPr>
        <p:spPr>
          <a:xfrm>
            <a:off x="0" y="2"/>
            <a:ext cx="6858000" cy="666718"/>
          </a:xfrm>
          <a:prstGeom prst="rect">
            <a:avLst/>
          </a:prstGeom>
          <a:blipFill>
            <a:blip r:embed="rId2"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endParaRPr kumimoji="1" lang="ja-JP" altLang="en-US"/>
          </a:p>
        </p:txBody>
      </p:sp>
      <p:sp>
        <p:nvSpPr>
          <p:cNvPr id="52" name="角丸四角形 51"/>
          <p:cNvSpPr/>
          <p:nvPr/>
        </p:nvSpPr>
        <p:spPr>
          <a:xfrm>
            <a:off x="23605" y="720364"/>
            <a:ext cx="3024336" cy="390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algn="ctr"/>
            <a:r>
              <a:rPr lang="ja-JP" altLang="en-US" dirty="0"/>
              <a:t>特　認　事　業</a:t>
            </a:r>
            <a:endParaRPr lang="en-US" altLang="ja-JP" dirty="0"/>
          </a:p>
        </p:txBody>
      </p:sp>
      <p:grpSp>
        <p:nvGrpSpPr>
          <p:cNvPr id="54" name="グループ化 53"/>
          <p:cNvGrpSpPr/>
          <p:nvPr/>
        </p:nvGrpSpPr>
        <p:grpSpPr>
          <a:xfrm>
            <a:off x="3195463" y="711004"/>
            <a:ext cx="3424572" cy="2402247"/>
            <a:chOff x="2766203" y="5856877"/>
            <a:chExt cx="3619714" cy="2002364"/>
          </a:xfrm>
        </p:grpSpPr>
        <p:pic>
          <p:nvPicPr>
            <p:cNvPr id="55" name="Picture 4"/>
            <p:cNvPicPr>
              <a:picLocks noChangeAspect="1" noChangeArrowheads="1"/>
            </p:cNvPicPr>
            <p:nvPr/>
          </p:nvPicPr>
          <p:blipFill>
            <a:blip r:embed="rId3" cstate="print"/>
            <a:srcRect/>
            <a:stretch>
              <a:fillRect/>
            </a:stretch>
          </p:blipFill>
          <p:spPr bwMode="auto">
            <a:xfrm>
              <a:off x="2957471" y="6876689"/>
              <a:ext cx="1362075" cy="971550"/>
            </a:xfrm>
            <a:prstGeom prst="rect">
              <a:avLst/>
            </a:prstGeom>
            <a:noFill/>
            <a:ln w="9525">
              <a:noFill/>
              <a:miter lim="800000"/>
              <a:headEnd/>
              <a:tailEnd/>
            </a:ln>
          </p:spPr>
        </p:pic>
        <p:pic>
          <p:nvPicPr>
            <p:cNvPr id="56" name="Picture 5"/>
            <p:cNvPicPr>
              <a:picLocks noChangeAspect="1" noChangeArrowheads="1"/>
            </p:cNvPicPr>
            <p:nvPr/>
          </p:nvPicPr>
          <p:blipFill>
            <a:blip r:embed="rId4" cstate="print"/>
            <a:srcRect/>
            <a:stretch>
              <a:fillRect/>
            </a:stretch>
          </p:blipFill>
          <p:spPr bwMode="auto">
            <a:xfrm>
              <a:off x="5157192" y="6516216"/>
              <a:ext cx="1228725" cy="1343025"/>
            </a:xfrm>
            <a:prstGeom prst="rect">
              <a:avLst/>
            </a:prstGeom>
            <a:noFill/>
            <a:ln w="9525">
              <a:noFill/>
              <a:miter lim="800000"/>
              <a:headEnd/>
              <a:tailEnd/>
            </a:ln>
          </p:spPr>
        </p:pic>
        <p:sp>
          <p:nvSpPr>
            <p:cNvPr id="57" name="右矢印 56"/>
            <p:cNvSpPr/>
            <p:nvPr/>
          </p:nvSpPr>
          <p:spPr>
            <a:xfrm rot="3787895">
              <a:off x="2706092" y="6672191"/>
              <a:ext cx="576064" cy="360040"/>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右矢印 57"/>
            <p:cNvSpPr/>
            <p:nvPr/>
          </p:nvSpPr>
          <p:spPr>
            <a:xfrm rot="3787895">
              <a:off x="3104217" y="6530910"/>
              <a:ext cx="576064" cy="360040"/>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右矢印 59"/>
            <p:cNvSpPr/>
            <p:nvPr/>
          </p:nvSpPr>
          <p:spPr>
            <a:xfrm rot="3787895">
              <a:off x="4943898" y="6458469"/>
              <a:ext cx="576064" cy="360040"/>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右矢印 60"/>
            <p:cNvSpPr/>
            <p:nvPr/>
          </p:nvSpPr>
          <p:spPr>
            <a:xfrm rot="3787895">
              <a:off x="5303936" y="6314453"/>
              <a:ext cx="576064" cy="360040"/>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3787895">
              <a:off x="3464256" y="6386893"/>
              <a:ext cx="576064" cy="360040"/>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右矢印 62"/>
            <p:cNvSpPr/>
            <p:nvPr/>
          </p:nvSpPr>
          <p:spPr>
            <a:xfrm rot="3787895">
              <a:off x="5663976" y="6170437"/>
              <a:ext cx="576064" cy="360040"/>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フリーフォーム 63"/>
            <p:cNvSpPr/>
            <p:nvPr/>
          </p:nvSpPr>
          <p:spPr>
            <a:xfrm>
              <a:off x="2766203" y="7110276"/>
              <a:ext cx="142875" cy="293621"/>
            </a:xfrm>
            <a:custGeom>
              <a:avLst/>
              <a:gdLst>
                <a:gd name="connsiteX0" fmla="*/ 142875 w 142875"/>
                <a:gd name="connsiteY0" fmla="*/ 0 h 293621"/>
                <a:gd name="connsiteX1" fmla="*/ 133350 w 142875"/>
                <a:gd name="connsiteY1" fmla="*/ 28575 h 293621"/>
                <a:gd name="connsiteX2" fmla="*/ 104775 w 142875"/>
                <a:gd name="connsiteY2" fmla="*/ 38100 h 293621"/>
                <a:gd name="connsiteX3" fmla="*/ 19050 w 142875"/>
                <a:gd name="connsiteY3" fmla="*/ 28575 h 293621"/>
                <a:gd name="connsiteX4" fmla="*/ 38100 w 142875"/>
                <a:gd name="connsiteY4" fmla="*/ 57150 h 293621"/>
                <a:gd name="connsiteX5" fmla="*/ 57150 w 142875"/>
                <a:gd name="connsiteY5" fmla="*/ 114300 h 293621"/>
                <a:gd name="connsiteX6" fmla="*/ 28575 w 142875"/>
                <a:gd name="connsiteY6" fmla="*/ 133350 h 293621"/>
                <a:gd name="connsiteX7" fmla="*/ 0 w 142875"/>
                <a:gd name="connsiteY7" fmla="*/ 142875 h 293621"/>
                <a:gd name="connsiteX8" fmla="*/ 57150 w 142875"/>
                <a:gd name="connsiteY8" fmla="*/ 190500 h 293621"/>
                <a:gd name="connsiteX9" fmla="*/ 47625 w 142875"/>
                <a:gd name="connsiteY9" fmla="*/ 238125 h 293621"/>
                <a:gd name="connsiteX10" fmla="*/ 28575 w 142875"/>
                <a:gd name="connsiteY10" fmla="*/ 257175 h 2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875" h="293621">
                  <a:moveTo>
                    <a:pt x="142875" y="0"/>
                  </a:moveTo>
                  <a:cubicBezTo>
                    <a:pt x="139700" y="9525"/>
                    <a:pt x="140450" y="21475"/>
                    <a:pt x="133350" y="28575"/>
                  </a:cubicBezTo>
                  <a:cubicBezTo>
                    <a:pt x="126250" y="35675"/>
                    <a:pt x="114815" y="38100"/>
                    <a:pt x="104775" y="38100"/>
                  </a:cubicBezTo>
                  <a:cubicBezTo>
                    <a:pt x="76024" y="38100"/>
                    <a:pt x="47625" y="31750"/>
                    <a:pt x="19050" y="28575"/>
                  </a:cubicBezTo>
                  <a:cubicBezTo>
                    <a:pt x="25400" y="38100"/>
                    <a:pt x="33451" y="46689"/>
                    <a:pt x="38100" y="57150"/>
                  </a:cubicBezTo>
                  <a:cubicBezTo>
                    <a:pt x="46255" y="75500"/>
                    <a:pt x="57150" y="114300"/>
                    <a:pt x="57150" y="114300"/>
                  </a:cubicBezTo>
                  <a:cubicBezTo>
                    <a:pt x="47625" y="120650"/>
                    <a:pt x="38814" y="128230"/>
                    <a:pt x="28575" y="133350"/>
                  </a:cubicBezTo>
                  <a:cubicBezTo>
                    <a:pt x="19595" y="137840"/>
                    <a:pt x="0" y="132835"/>
                    <a:pt x="0" y="142875"/>
                  </a:cubicBezTo>
                  <a:cubicBezTo>
                    <a:pt x="0" y="155098"/>
                    <a:pt x="48530" y="184753"/>
                    <a:pt x="57150" y="190500"/>
                  </a:cubicBezTo>
                  <a:cubicBezTo>
                    <a:pt x="53975" y="206375"/>
                    <a:pt x="53309" y="222966"/>
                    <a:pt x="47625" y="238125"/>
                  </a:cubicBezTo>
                  <a:cubicBezTo>
                    <a:pt x="26814" y="293621"/>
                    <a:pt x="28575" y="271414"/>
                    <a:pt x="28575" y="257175"/>
                  </a:cubicBezTo>
                </a:path>
              </a:pathLst>
            </a:cu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5" name="フリーフォーム 64"/>
            <p:cNvSpPr/>
            <p:nvPr/>
          </p:nvSpPr>
          <p:spPr>
            <a:xfrm flipH="1">
              <a:off x="4109599" y="6804682"/>
              <a:ext cx="256034" cy="262086"/>
            </a:xfrm>
            <a:custGeom>
              <a:avLst/>
              <a:gdLst>
                <a:gd name="connsiteX0" fmla="*/ 142875 w 142875"/>
                <a:gd name="connsiteY0" fmla="*/ 0 h 293621"/>
                <a:gd name="connsiteX1" fmla="*/ 133350 w 142875"/>
                <a:gd name="connsiteY1" fmla="*/ 28575 h 293621"/>
                <a:gd name="connsiteX2" fmla="*/ 104775 w 142875"/>
                <a:gd name="connsiteY2" fmla="*/ 38100 h 293621"/>
                <a:gd name="connsiteX3" fmla="*/ 19050 w 142875"/>
                <a:gd name="connsiteY3" fmla="*/ 28575 h 293621"/>
                <a:gd name="connsiteX4" fmla="*/ 38100 w 142875"/>
                <a:gd name="connsiteY4" fmla="*/ 57150 h 293621"/>
                <a:gd name="connsiteX5" fmla="*/ 57150 w 142875"/>
                <a:gd name="connsiteY5" fmla="*/ 114300 h 293621"/>
                <a:gd name="connsiteX6" fmla="*/ 28575 w 142875"/>
                <a:gd name="connsiteY6" fmla="*/ 133350 h 293621"/>
                <a:gd name="connsiteX7" fmla="*/ 0 w 142875"/>
                <a:gd name="connsiteY7" fmla="*/ 142875 h 293621"/>
                <a:gd name="connsiteX8" fmla="*/ 57150 w 142875"/>
                <a:gd name="connsiteY8" fmla="*/ 190500 h 293621"/>
                <a:gd name="connsiteX9" fmla="*/ 47625 w 142875"/>
                <a:gd name="connsiteY9" fmla="*/ 238125 h 293621"/>
                <a:gd name="connsiteX10" fmla="*/ 28575 w 142875"/>
                <a:gd name="connsiteY10" fmla="*/ 257175 h 293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875" h="293621">
                  <a:moveTo>
                    <a:pt x="142875" y="0"/>
                  </a:moveTo>
                  <a:cubicBezTo>
                    <a:pt x="139700" y="9525"/>
                    <a:pt x="140450" y="21475"/>
                    <a:pt x="133350" y="28575"/>
                  </a:cubicBezTo>
                  <a:cubicBezTo>
                    <a:pt x="126250" y="35675"/>
                    <a:pt x="114815" y="38100"/>
                    <a:pt x="104775" y="38100"/>
                  </a:cubicBezTo>
                  <a:cubicBezTo>
                    <a:pt x="76024" y="38100"/>
                    <a:pt x="47625" y="31750"/>
                    <a:pt x="19050" y="28575"/>
                  </a:cubicBezTo>
                  <a:cubicBezTo>
                    <a:pt x="25400" y="38100"/>
                    <a:pt x="33451" y="46689"/>
                    <a:pt x="38100" y="57150"/>
                  </a:cubicBezTo>
                  <a:cubicBezTo>
                    <a:pt x="46255" y="75500"/>
                    <a:pt x="57150" y="114300"/>
                    <a:pt x="57150" y="114300"/>
                  </a:cubicBezTo>
                  <a:cubicBezTo>
                    <a:pt x="47625" y="120650"/>
                    <a:pt x="38814" y="128230"/>
                    <a:pt x="28575" y="133350"/>
                  </a:cubicBezTo>
                  <a:cubicBezTo>
                    <a:pt x="19595" y="137840"/>
                    <a:pt x="0" y="132835"/>
                    <a:pt x="0" y="142875"/>
                  </a:cubicBezTo>
                  <a:cubicBezTo>
                    <a:pt x="0" y="155098"/>
                    <a:pt x="48530" y="184753"/>
                    <a:pt x="57150" y="190500"/>
                  </a:cubicBezTo>
                  <a:cubicBezTo>
                    <a:pt x="53975" y="206375"/>
                    <a:pt x="53309" y="222966"/>
                    <a:pt x="47625" y="238125"/>
                  </a:cubicBezTo>
                  <a:cubicBezTo>
                    <a:pt x="26814" y="293621"/>
                    <a:pt x="28575" y="271414"/>
                    <a:pt x="28575" y="257175"/>
                  </a:cubicBezTo>
                </a:path>
              </a:pathLst>
            </a:cu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6" name="AutoShape 183"/>
            <p:cNvSpPr>
              <a:spLocks noChangeArrowheads="1"/>
            </p:cNvSpPr>
            <p:nvPr/>
          </p:nvSpPr>
          <p:spPr bwMode="auto">
            <a:xfrm>
              <a:off x="4461403" y="6825024"/>
              <a:ext cx="399825" cy="540193"/>
            </a:xfrm>
            <a:prstGeom prst="rightArrow">
              <a:avLst>
                <a:gd name="adj1" fmla="val 45816"/>
                <a:gd name="adj2" fmla="val 41826"/>
              </a:avLst>
            </a:prstGeom>
            <a:gradFill rotWithShape="1">
              <a:gsLst>
                <a:gs pos="0">
                  <a:srgbClr val="FFFF99"/>
                </a:gs>
                <a:gs pos="100000">
                  <a:srgbClr val="FF9900"/>
                </a:gs>
              </a:gsLst>
              <a:path path="rect">
                <a:fillToRect l="50000" t="50000" r="50000" b="50000"/>
              </a:path>
            </a:gradFill>
            <a:ln w="9525">
              <a:noFill/>
              <a:miter lim="800000"/>
              <a:headEnd/>
              <a:tailEnd/>
            </a:ln>
          </p:spPr>
          <p:txBody>
            <a:bodyPr anchor="ctr"/>
            <a:lstStyle/>
            <a:p>
              <a:endParaRPr lang="ja-JP" altLang="en-US"/>
            </a:p>
          </p:txBody>
        </p:sp>
        <p:sp>
          <p:nvSpPr>
            <p:cNvPr id="67" name="テキスト ボックス 66"/>
            <p:cNvSpPr txBox="1"/>
            <p:nvPr/>
          </p:nvSpPr>
          <p:spPr>
            <a:xfrm>
              <a:off x="4847813" y="6876256"/>
              <a:ext cx="367597" cy="854507"/>
            </a:xfrm>
            <a:prstGeom prst="rect">
              <a:avLst/>
            </a:prstGeom>
            <a:noFill/>
          </p:spPr>
          <p:txBody>
            <a:bodyPr vert="eaVert" wrap="square" rtlCol="0">
              <a:spAutoFit/>
            </a:bodyPr>
            <a:lstStyle/>
            <a:p>
              <a:r>
                <a:rPr lang="ja-JP" altLang="en-US" sz="1000" dirty="0">
                  <a:solidFill>
                    <a:srgbClr val="FF0000"/>
                  </a:solidFill>
                </a:rPr>
                <a:t>防風ネット</a:t>
              </a:r>
            </a:p>
          </p:txBody>
        </p:sp>
        <p:sp>
          <p:nvSpPr>
            <p:cNvPr id="59" name="テキスト ボックス 58"/>
            <p:cNvSpPr txBox="1"/>
            <p:nvPr/>
          </p:nvSpPr>
          <p:spPr>
            <a:xfrm>
              <a:off x="2968872" y="5856877"/>
              <a:ext cx="1280051" cy="508631"/>
            </a:xfrm>
            <a:prstGeom prst="rect">
              <a:avLst/>
            </a:prstGeom>
            <a:noFill/>
          </p:spPr>
          <p:txBody>
            <a:bodyPr wrap="square" rtlCol="0">
              <a:spAutoFit/>
            </a:bodyPr>
            <a:lstStyle/>
            <a:p>
              <a:r>
                <a:rPr lang="ja-JP" altLang="en-US" sz="1400" b="1" dirty="0">
                  <a:ln w="3175">
                    <a:solidFill>
                      <a:schemeClr val="bg1"/>
                    </a:solidFill>
                  </a:ln>
                </a:rPr>
                <a:t>強風による</a:t>
              </a:r>
              <a:endParaRPr lang="en-US" altLang="ja-JP" sz="1400" b="1" dirty="0">
                <a:ln w="3175">
                  <a:solidFill>
                    <a:schemeClr val="bg1"/>
                  </a:solidFill>
                </a:ln>
              </a:endParaRPr>
            </a:p>
            <a:p>
              <a:r>
                <a:rPr lang="ja-JP" altLang="en-US" sz="1400" b="1" dirty="0">
                  <a:ln w="3175">
                    <a:solidFill>
                      <a:schemeClr val="bg1"/>
                    </a:solidFill>
                  </a:ln>
                </a:rPr>
                <a:t>ダメージ</a:t>
              </a:r>
            </a:p>
          </p:txBody>
        </p:sp>
      </p:grpSp>
      <p:sp>
        <p:nvSpPr>
          <p:cNvPr id="34" name="テキスト ボックス 33"/>
          <p:cNvSpPr txBox="1"/>
          <p:nvPr/>
        </p:nvSpPr>
        <p:spPr>
          <a:xfrm>
            <a:off x="5217343" y="705114"/>
            <a:ext cx="1368152" cy="307777"/>
          </a:xfrm>
          <a:prstGeom prst="rect">
            <a:avLst/>
          </a:prstGeom>
          <a:noFill/>
        </p:spPr>
        <p:txBody>
          <a:bodyPr wrap="square" lIns="91434" tIns="45718" rIns="91434" bIns="45718" rtlCol="0">
            <a:spAutoFit/>
          </a:bodyPr>
          <a:lstStyle/>
          <a:p>
            <a:r>
              <a:rPr lang="ja-JP" altLang="en-US" sz="1400" b="1" dirty="0">
                <a:ln w="3175">
                  <a:solidFill>
                    <a:schemeClr val="bg1"/>
                  </a:solidFill>
                  <a:prstDash val="solid"/>
                </a:ln>
              </a:rPr>
              <a:t>ダメージを軽減</a:t>
            </a:r>
          </a:p>
        </p:txBody>
      </p:sp>
      <p:sp>
        <p:nvSpPr>
          <p:cNvPr id="46" name="テキスト ボックス 45"/>
          <p:cNvSpPr txBox="1"/>
          <p:nvPr/>
        </p:nvSpPr>
        <p:spPr>
          <a:xfrm>
            <a:off x="1937717" y="1113331"/>
            <a:ext cx="1224136" cy="261606"/>
          </a:xfrm>
          <a:prstGeom prst="rect">
            <a:avLst/>
          </a:prstGeom>
          <a:noFill/>
        </p:spPr>
        <p:txBody>
          <a:bodyPr wrap="square" lIns="91434" tIns="45718" rIns="91434" bIns="45718" rtlCol="0">
            <a:spAutoFit/>
          </a:bodyPr>
          <a:lstStyle/>
          <a:p>
            <a:r>
              <a:rPr lang="ja-JP" altLang="en-US" sz="1000" dirty="0">
                <a:solidFill>
                  <a:srgbClr val="FF0000"/>
                </a:solidFill>
                <a:latin typeface="HG丸ｺﾞｼｯｸM-PRO" pitchFamily="50" charset="-128"/>
                <a:ea typeface="HG丸ｺﾞｼｯｸM-PRO" pitchFamily="50" charset="-128"/>
              </a:rPr>
              <a:t>補助率：</a:t>
            </a:r>
            <a:r>
              <a:rPr lang="en-US" altLang="ja-JP" sz="1000" dirty="0">
                <a:solidFill>
                  <a:srgbClr val="FF0000"/>
                </a:solidFill>
                <a:latin typeface="HG丸ｺﾞｼｯｸM-PRO" pitchFamily="50" charset="-128"/>
                <a:ea typeface="HG丸ｺﾞｼｯｸM-PRO" pitchFamily="50" charset="-128"/>
              </a:rPr>
              <a:t>1/2</a:t>
            </a:r>
            <a:r>
              <a:rPr lang="ja-JP" altLang="en-US" sz="1000" dirty="0">
                <a:solidFill>
                  <a:srgbClr val="FF0000"/>
                </a:solidFill>
                <a:latin typeface="HG丸ｺﾞｼｯｸM-PRO" pitchFamily="50" charset="-128"/>
                <a:ea typeface="HG丸ｺﾞｼｯｸM-PRO" pitchFamily="50" charset="-128"/>
              </a:rPr>
              <a:t>以内</a:t>
            </a:r>
            <a:r>
              <a:rPr lang="ja-JP" altLang="en-US" sz="1000" dirty="0"/>
              <a:t>　　</a:t>
            </a:r>
            <a:r>
              <a:rPr lang="ja-JP" altLang="en-US" sz="1100" dirty="0"/>
              <a:t>　</a:t>
            </a:r>
          </a:p>
        </p:txBody>
      </p:sp>
      <p:sp>
        <p:nvSpPr>
          <p:cNvPr id="36" name="Rectangle 1"/>
          <p:cNvSpPr>
            <a:spLocks noChangeArrowheads="1"/>
          </p:cNvSpPr>
          <p:nvPr/>
        </p:nvSpPr>
        <p:spPr bwMode="auto">
          <a:xfrm>
            <a:off x="103477" y="3546010"/>
            <a:ext cx="6741368" cy="830993"/>
          </a:xfrm>
          <a:prstGeom prst="rect">
            <a:avLst/>
          </a:prstGeom>
          <a:noFill/>
          <a:ln w="9525">
            <a:noFill/>
            <a:miter lim="800000"/>
            <a:headEnd/>
            <a:tailEnd/>
          </a:ln>
          <a:effectLst/>
        </p:spPr>
        <p:txBody>
          <a:bodyPr vert="horz" wrap="square" lIns="91434" tIns="45718" rIns="91434" bIns="45718" numCol="1" anchor="ctr" anchorCtr="0" compatLnSpc="1">
            <a:prstTxWarp prst="textNoShape">
              <a:avLst/>
            </a:prstTxWarp>
            <a:spAutoFit/>
          </a:bodyPr>
          <a:lstStyle/>
          <a:p>
            <a:pPr eaLnBrk="0" fontAlgn="base" hangingPunct="0">
              <a:spcBef>
                <a:spcPct val="0"/>
              </a:spcBef>
              <a:spcAft>
                <a:spcPct val="0"/>
              </a:spcAft>
            </a:pPr>
            <a:r>
              <a:rPr lang="ja-JP" altLang="en-US" sz="1200" dirty="0">
                <a:latin typeface="ＭＳ ゴシック" pitchFamily="49" charset="-128"/>
                <a:ea typeface="ＭＳ ゴシック" pitchFamily="49" charset="-128"/>
                <a:cs typeface="Times New Roman" pitchFamily="18" charset="0"/>
              </a:rPr>
              <a:t>　自然災害による被害を受けた場合について、</a:t>
            </a:r>
            <a:r>
              <a:rPr lang="ja-JP" altLang="en-US" sz="1200" b="1" dirty="0">
                <a:latin typeface="ＭＳ ゴシック" pitchFamily="49" charset="-128"/>
                <a:ea typeface="ＭＳ ゴシック" pitchFamily="49" charset="-128"/>
                <a:cs typeface="Times New Roman" pitchFamily="18" charset="0"/>
              </a:rPr>
              <a:t>産地計画に位置付けられた振興品種であれば</a:t>
            </a:r>
            <a:endParaRPr lang="en-US" altLang="ja-JP" sz="1200" b="1" dirty="0">
              <a:latin typeface="ＭＳ ゴシック" pitchFamily="49" charset="-128"/>
              <a:ea typeface="ＭＳ ゴシック" pitchFamily="49" charset="-128"/>
              <a:cs typeface="Times New Roman" pitchFamily="18" charset="0"/>
            </a:endParaRPr>
          </a:p>
          <a:p>
            <a:pPr eaLnBrk="0" fontAlgn="base" hangingPunct="0">
              <a:spcBef>
                <a:spcPct val="0"/>
              </a:spcBef>
              <a:spcAft>
                <a:spcPct val="0"/>
              </a:spcAft>
            </a:pPr>
            <a:r>
              <a:rPr lang="ja-JP" altLang="en-US" sz="1200" b="1" dirty="0">
                <a:latin typeface="ＭＳ ゴシック" pitchFamily="49" charset="-128"/>
                <a:ea typeface="ＭＳ ゴシック" pitchFamily="49" charset="-128"/>
                <a:cs typeface="Times New Roman" pitchFamily="18" charset="0"/>
              </a:rPr>
              <a:t>同一品種への植栽でも改植とみなす</a:t>
            </a:r>
            <a:r>
              <a:rPr lang="ja-JP" altLang="en-US" sz="1200" dirty="0">
                <a:latin typeface="ＭＳ ゴシック" pitchFamily="49" charset="-128"/>
                <a:ea typeface="ＭＳ ゴシック" pitchFamily="49" charset="-128"/>
                <a:cs typeface="Times New Roman" pitchFamily="18" charset="0"/>
              </a:rPr>
              <a:t>とともに、被災した樹体を含む改植面積の合計が</a:t>
            </a:r>
            <a:r>
              <a:rPr lang="ja-JP" altLang="en-US" sz="1200" b="1" dirty="0">
                <a:latin typeface="ＭＳ ゴシック" pitchFamily="49" charset="-128"/>
                <a:ea typeface="ＭＳ ゴシック" pitchFamily="49" charset="-128"/>
                <a:cs typeface="Times New Roman" pitchFamily="18" charset="0"/>
              </a:rPr>
              <a:t>担い手</a:t>
            </a:r>
            <a:endParaRPr lang="en-US" altLang="ja-JP" sz="1200" b="1" dirty="0">
              <a:latin typeface="ＭＳ ゴシック" pitchFamily="49" charset="-128"/>
              <a:ea typeface="ＭＳ ゴシック" pitchFamily="49" charset="-128"/>
              <a:cs typeface="Times New Roman" pitchFamily="18" charset="0"/>
            </a:endParaRPr>
          </a:p>
          <a:p>
            <a:pPr eaLnBrk="0" fontAlgn="base" hangingPunct="0">
              <a:spcBef>
                <a:spcPct val="0"/>
              </a:spcBef>
              <a:spcAft>
                <a:spcPct val="0"/>
              </a:spcAft>
            </a:pPr>
            <a:r>
              <a:rPr lang="ja-JP" altLang="en-US" sz="1200" b="1" dirty="0">
                <a:latin typeface="ＭＳ ゴシック" pitchFamily="49" charset="-128"/>
                <a:ea typeface="ＭＳ ゴシック" pitchFamily="49" charset="-128"/>
                <a:cs typeface="Times New Roman" pitchFamily="18" charset="0"/>
              </a:rPr>
              <a:t>（農家）単位でおおむね２アール以上あれば支援対象</a:t>
            </a:r>
            <a:r>
              <a:rPr lang="ja-JP" altLang="en-US" sz="1200" dirty="0">
                <a:latin typeface="ＭＳ ゴシック" pitchFamily="49" charset="-128"/>
                <a:ea typeface="ＭＳ ゴシック" pitchFamily="49" charset="-128"/>
                <a:cs typeface="Times New Roman" pitchFamily="18" charset="0"/>
              </a:rPr>
              <a:t>とします（被災した樹体毎（１本単位）</a:t>
            </a:r>
            <a:endParaRPr lang="en-US" altLang="ja-JP" sz="1200" dirty="0">
              <a:latin typeface="ＭＳ ゴシック" pitchFamily="49" charset="-128"/>
              <a:ea typeface="ＭＳ ゴシック" pitchFamily="49" charset="-128"/>
              <a:cs typeface="Times New Roman" pitchFamily="18" charset="0"/>
            </a:endParaRPr>
          </a:p>
          <a:p>
            <a:pPr eaLnBrk="0" fontAlgn="base" hangingPunct="0">
              <a:spcBef>
                <a:spcPct val="0"/>
              </a:spcBef>
              <a:spcAft>
                <a:spcPct val="0"/>
              </a:spcAft>
            </a:pPr>
            <a:r>
              <a:rPr lang="ja-JP" altLang="en-US" sz="1200" dirty="0">
                <a:latin typeface="ＭＳ ゴシック" pitchFamily="49" charset="-128"/>
                <a:ea typeface="ＭＳ ゴシック" pitchFamily="49" charset="-128"/>
                <a:cs typeface="Times New Roman" pitchFamily="18" charset="0"/>
              </a:rPr>
              <a:t>の改植ができます。）。</a:t>
            </a:r>
            <a:r>
              <a:rPr lang="ja-JP" altLang="en-US" sz="600" dirty="0">
                <a:latin typeface="Arial" pitchFamily="34" charset="0"/>
                <a:ea typeface="ＭＳ Ｐゴシック" pitchFamily="50" charset="-128"/>
                <a:cs typeface="ＭＳ Ｐゴシック" pitchFamily="50" charset="-128"/>
              </a:rPr>
              <a:t> </a:t>
            </a:r>
            <a:endParaRPr lang="ja-JP" altLang="en-US" dirty="0">
              <a:latin typeface="Arial" pitchFamily="34" charset="0"/>
              <a:ea typeface="ＭＳ Ｐゴシック" pitchFamily="50" charset="-128"/>
              <a:cs typeface="ＭＳ Ｐゴシック" pitchFamily="50" charset="-128"/>
            </a:endParaRPr>
          </a:p>
        </p:txBody>
      </p:sp>
      <p:sp>
        <p:nvSpPr>
          <p:cNvPr id="42" name="角丸四角形 41"/>
          <p:cNvSpPr/>
          <p:nvPr/>
        </p:nvSpPr>
        <p:spPr>
          <a:xfrm>
            <a:off x="22830" y="3188624"/>
            <a:ext cx="3960440" cy="390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lvl="0" algn="ctr" fontAlgn="base">
              <a:spcBef>
                <a:spcPct val="0"/>
              </a:spcBef>
              <a:spcAft>
                <a:spcPct val="0"/>
              </a:spcAft>
            </a:pPr>
            <a:r>
              <a:rPr lang="ja-JP" altLang="ja-JP" dirty="0">
                <a:latin typeface="ＭＳ ゴシック" pitchFamily="49" charset="-128"/>
                <a:ea typeface="ＭＳ ゴシック" pitchFamily="49" charset="-128"/>
                <a:cs typeface="Times New Roman" pitchFamily="18" charset="0"/>
              </a:rPr>
              <a:t>自然災害時の改植について</a:t>
            </a:r>
            <a:r>
              <a:rPr lang="ja-JP" altLang="en-US" b="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ＭＳ ゴシック" pitchFamily="49" charset="-128"/>
                <a:ea typeface="ＭＳ ゴシック" pitchFamily="49" charset="-128"/>
                <a:cs typeface="Times New Roman" pitchFamily="18" charset="0"/>
              </a:rPr>
              <a:t>（特例）</a:t>
            </a:r>
            <a:endParaRPr lang="ja-JP" altLang="en-US" dirty="0">
              <a:latin typeface="ＭＳ ゴシック" pitchFamily="49" charset="-128"/>
              <a:ea typeface="ＭＳ ゴシック" pitchFamily="49" charset="-128"/>
              <a:cs typeface="Times New Roman" pitchFamily="18" charset="0"/>
            </a:endParaRPr>
          </a:p>
        </p:txBody>
      </p:sp>
      <p:sp>
        <p:nvSpPr>
          <p:cNvPr id="50" name="Rectangle 1">
            <a:extLst>
              <a:ext uri="{FF2B5EF4-FFF2-40B4-BE49-F238E27FC236}">
                <a16:creationId xmlns:a16="http://schemas.microsoft.com/office/drawing/2014/main" id="{CCFA3DDD-8D93-43F6-8244-3141CB7E6F46}"/>
              </a:ext>
            </a:extLst>
          </p:cNvPr>
          <p:cNvSpPr>
            <a:spLocks noChangeArrowheads="1"/>
          </p:cNvSpPr>
          <p:nvPr/>
        </p:nvSpPr>
        <p:spPr bwMode="auto">
          <a:xfrm>
            <a:off x="304583" y="9212193"/>
            <a:ext cx="6052104" cy="138499"/>
          </a:xfrm>
          <a:prstGeom prst="rect">
            <a:avLst/>
          </a:prstGeom>
          <a:solidFill>
            <a:srgbClr val="CCFFCC"/>
          </a:solidFill>
          <a:ln w="9525">
            <a:noFill/>
            <a:miter lim="800000"/>
            <a:headEnd/>
            <a:tailEnd/>
          </a:ln>
          <a:effectLst/>
        </p:spPr>
        <p:txBody>
          <a:bodyPr vert="horz" wrap="square" lIns="91434" tIns="0" rIns="91434" bIns="0" numCol="1" anchor="ctr" anchorCtr="0" compatLnSpc="1">
            <a:prstTxWarp prst="textNoShape">
              <a:avLst/>
            </a:prstTxWarp>
            <a:spAutoFit/>
          </a:bodyPr>
          <a:lstStyle/>
          <a:p>
            <a:pPr indent="-540000" algn="just"/>
            <a:r>
              <a:rPr lang="ja-JP" altLang="en-US" sz="900" dirty="0">
                <a:latin typeface="ＭＳ ゴシック" pitchFamily="49" charset="-128"/>
                <a:ea typeface="ＭＳ ゴシック" pitchFamily="49" charset="-128"/>
                <a:cs typeface="Times New Roman" pitchFamily="18" charset="0"/>
              </a:rPr>
              <a:t>注：</a:t>
            </a:r>
            <a:r>
              <a:rPr lang="ja-JP" altLang="ja-JP" sz="900" dirty="0">
                <a:effectLst/>
                <a:latin typeface="游ゴシック" panose="020B0400000000000000" pitchFamily="50" charset="-128"/>
                <a:ea typeface="游ゴシック" panose="020B0400000000000000" pitchFamily="50" charset="-128"/>
                <a:cs typeface="ＭＳ Ｐゴシック" panose="020B0600070205080204" pitchFamily="50" charset="-128"/>
              </a:rPr>
              <a:t>一覧にない果樹の支援単価や植栽密度の下限は、</a:t>
            </a:r>
            <a:r>
              <a:rPr lang="ja-JP" altLang="en-US" sz="900" dirty="0">
                <a:latin typeface="游ゴシック" panose="020B0400000000000000" pitchFamily="50" charset="-128"/>
                <a:ea typeface="游ゴシック" panose="020B0400000000000000" pitchFamily="50" charset="-128"/>
                <a:cs typeface="ＭＳ Ｐゴシック" panose="020B0600070205080204" pitchFamily="50" charset="-128"/>
              </a:rPr>
              <a:t>最終</a:t>
            </a:r>
            <a:r>
              <a:rPr lang="ja-JP" altLang="en-US" sz="900" dirty="0">
                <a:effectLst/>
                <a:latin typeface="游ゴシック" panose="020B0400000000000000" pitchFamily="50" charset="-128"/>
                <a:ea typeface="游ゴシック" panose="020B0400000000000000" pitchFamily="50" charset="-128"/>
                <a:cs typeface="ＭＳ Ｐゴシック" panose="020B0600070205080204" pitchFamily="50" charset="-128"/>
              </a:rPr>
              <a:t>頁のお問い合わせ先やお近くのＪＡ等にご確認ください。</a:t>
            </a:r>
            <a:endParaRPr lang="ja-JP" altLang="ja-JP" sz="1800" dirty="0">
              <a:effectLst/>
              <a:latin typeface="游ゴシック" panose="020B0400000000000000" pitchFamily="50" charset="-128"/>
              <a:ea typeface="游ゴシック" panose="020B0400000000000000" pitchFamily="50" charset="-128"/>
              <a:cs typeface="ＭＳ Ｐゴシック" panose="020B0600070205080204" pitchFamily="50" charset="-128"/>
            </a:endParaRPr>
          </a:p>
        </p:txBody>
      </p:sp>
      <p:graphicFrame>
        <p:nvGraphicFramePr>
          <p:cNvPr id="70" name="表 69">
            <a:extLst>
              <a:ext uri="{FF2B5EF4-FFF2-40B4-BE49-F238E27FC236}">
                <a16:creationId xmlns:a16="http://schemas.microsoft.com/office/drawing/2014/main" id="{D7A62486-3BFC-4B83-9AF7-6DFC5DE90D46}"/>
              </a:ext>
            </a:extLst>
          </p:cNvPr>
          <p:cNvGraphicFramePr>
            <a:graphicFrameLocks noGrp="1"/>
          </p:cNvGraphicFramePr>
          <p:nvPr>
            <p:extLst>
              <p:ext uri="{D42A27DB-BD31-4B8C-83A1-F6EECF244321}">
                <p14:modId xmlns:p14="http://schemas.microsoft.com/office/powerpoint/2010/main" val="1347514403"/>
              </p:ext>
            </p:extLst>
          </p:nvPr>
        </p:nvGraphicFramePr>
        <p:xfrm>
          <a:off x="347316" y="4822673"/>
          <a:ext cx="5794837" cy="4379297"/>
        </p:xfrm>
        <a:graphic>
          <a:graphicData uri="http://schemas.openxmlformats.org/drawingml/2006/table">
            <a:tbl>
              <a:tblPr firstRow="1" bandRow="1">
                <a:tableStyleId>{5940675A-B579-460E-94D1-54222C63F5DA}</a:tableStyleId>
              </a:tblPr>
              <a:tblGrid>
                <a:gridCol w="236109">
                  <a:extLst>
                    <a:ext uri="{9D8B030D-6E8A-4147-A177-3AD203B41FA5}">
                      <a16:colId xmlns:a16="http://schemas.microsoft.com/office/drawing/2014/main" val="3265609773"/>
                    </a:ext>
                  </a:extLst>
                </a:gridCol>
                <a:gridCol w="1051781">
                  <a:extLst>
                    <a:ext uri="{9D8B030D-6E8A-4147-A177-3AD203B41FA5}">
                      <a16:colId xmlns:a16="http://schemas.microsoft.com/office/drawing/2014/main" val="722896200"/>
                    </a:ext>
                  </a:extLst>
                </a:gridCol>
                <a:gridCol w="1698633">
                  <a:extLst>
                    <a:ext uri="{9D8B030D-6E8A-4147-A177-3AD203B41FA5}">
                      <a16:colId xmlns:a16="http://schemas.microsoft.com/office/drawing/2014/main" val="3276880778"/>
                    </a:ext>
                  </a:extLst>
                </a:gridCol>
                <a:gridCol w="720080">
                  <a:extLst>
                    <a:ext uri="{9D8B030D-6E8A-4147-A177-3AD203B41FA5}">
                      <a16:colId xmlns:a16="http://schemas.microsoft.com/office/drawing/2014/main" val="1495153314"/>
                    </a:ext>
                  </a:extLst>
                </a:gridCol>
                <a:gridCol w="773695">
                  <a:extLst>
                    <a:ext uri="{9D8B030D-6E8A-4147-A177-3AD203B41FA5}">
                      <a16:colId xmlns:a16="http://schemas.microsoft.com/office/drawing/2014/main" val="4091646380"/>
                    </a:ext>
                  </a:extLst>
                </a:gridCol>
                <a:gridCol w="614250">
                  <a:extLst>
                    <a:ext uri="{9D8B030D-6E8A-4147-A177-3AD203B41FA5}">
                      <a16:colId xmlns:a16="http://schemas.microsoft.com/office/drawing/2014/main" val="1431179360"/>
                    </a:ext>
                  </a:extLst>
                </a:gridCol>
                <a:gridCol w="700289">
                  <a:extLst>
                    <a:ext uri="{9D8B030D-6E8A-4147-A177-3AD203B41FA5}">
                      <a16:colId xmlns:a16="http://schemas.microsoft.com/office/drawing/2014/main" val="1581019249"/>
                    </a:ext>
                  </a:extLst>
                </a:gridCol>
              </a:tblGrid>
              <a:tr h="287357">
                <a:tc rowSpan="2" gridSpan="3">
                  <a:txBody>
                    <a:bodyPr/>
                    <a:lstStyle/>
                    <a:p>
                      <a:pPr algn="ctr"/>
                      <a:r>
                        <a:rPr kumimoji="1" lang="ja-JP" altLang="en-US" sz="1050" dirty="0">
                          <a:latin typeface="ＭＳ ゴシック" panose="020B0609070205080204" pitchFamily="49" charset="-128"/>
                          <a:ea typeface="ＭＳ ゴシック" panose="020B0609070205080204" pitchFamily="49" charset="-128"/>
                        </a:rPr>
                        <a:t>支援対象となる栽培方法・品目</a:t>
                      </a:r>
                      <a:endParaRPr kumimoji="1" lang="en-US" altLang="ja-JP" sz="1050" dirty="0">
                        <a:latin typeface="ＭＳ ゴシック" panose="020B0609070205080204" pitchFamily="49" charset="-128"/>
                        <a:ea typeface="ＭＳ ゴシック" panose="020B0609070205080204" pitchFamily="49" charset="-128"/>
                      </a:endParaRPr>
                    </a:p>
                  </a:txBody>
                  <a:tcPr anchor="ctr"/>
                </a:tc>
                <a:tc rowSpan="2" hMerge="1">
                  <a:txBody>
                    <a:bodyPr/>
                    <a:lstStyle/>
                    <a:p>
                      <a:endParaRPr kumimoji="1" lang="ja-JP" altLang="en-US" dirty="0"/>
                    </a:p>
                  </a:txBody>
                  <a:tcPr/>
                </a:tc>
                <a:tc rowSpan="2" hMerge="1">
                  <a:txBody>
                    <a:bodyPr/>
                    <a:lstStyle/>
                    <a:p>
                      <a:endParaRPr kumimoji="1" lang="ja-JP" altLang="en-US"/>
                    </a:p>
                  </a:txBody>
                  <a:tcPr/>
                </a:tc>
                <a:tc gridSpan="2">
                  <a:txBody>
                    <a:bodyPr/>
                    <a:lstStyle/>
                    <a:p>
                      <a:pPr algn="ctr"/>
                      <a:r>
                        <a:rPr kumimoji="1" lang="ja-JP" altLang="en-US" sz="1050" dirty="0">
                          <a:latin typeface="ＭＳ ゴシック" panose="020B0609070205080204" pitchFamily="49" charset="-128"/>
                          <a:ea typeface="ＭＳ ゴシック" panose="020B0609070205080204" pitchFamily="49" charset="-128"/>
                        </a:rPr>
                        <a:t>支援単価</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万円</a:t>
                      </a:r>
                      <a:r>
                        <a:rPr kumimoji="1" lang="en-US" altLang="ja-JP" sz="1050" dirty="0">
                          <a:latin typeface="ＭＳ ゴシック" panose="020B0609070205080204" pitchFamily="49" charset="-128"/>
                          <a:ea typeface="ＭＳ ゴシック" panose="020B0609070205080204" pitchFamily="49" charset="-128"/>
                        </a:rPr>
                        <a:t>/10a)</a:t>
                      </a:r>
                      <a:endParaRPr kumimoji="1" lang="ja-JP" altLang="en-US" sz="1050" dirty="0">
                        <a:latin typeface="ＭＳ ゴシック" panose="020B0609070205080204" pitchFamily="49" charset="-128"/>
                        <a:ea typeface="ＭＳ ゴシック" panose="020B0609070205080204" pitchFamily="49" charset="-128"/>
                      </a:endParaRPr>
                    </a:p>
                  </a:txBody>
                  <a:tcPr anchor="ctr"/>
                </a:tc>
                <a:tc hMerge="1">
                  <a:txBody>
                    <a:bodyPr/>
                    <a:lstStyle/>
                    <a:p>
                      <a:endParaRPr kumimoji="1" lang="ja-JP" altLang="en-US" sz="1050" dirty="0"/>
                    </a:p>
                  </a:txBody>
                  <a:tcPr/>
                </a:tc>
                <a:tc rowSpan="2" gridSpan="2">
                  <a:txBody>
                    <a:bodyPr/>
                    <a:lstStyle/>
                    <a:p>
                      <a:pPr algn="ctr"/>
                      <a:endParaRPr kumimoji="1" lang="ja-JP" altLang="en-US" sz="1050" dirty="0">
                        <a:latin typeface="ＭＳ ゴシック" panose="020B0609070205080204" pitchFamily="49" charset="-128"/>
                        <a:ea typeface="ＭＳ ゴシック" panose="020B0609070205080204" pitchFamily="49" charset="-128"/>
                      </a:endParaRPr>
                    </a:p>
                  </a:txBody>
                  <a:tcPr anchor="ctr"/>
                </a:tc>
                <a:tc rowSpan="2" hMerge="1">
                  <a:txBody>
                    <a:bodyPr/>
                    <a:lstStyle/>
                    <a:p>
                      <a:endParaRPr kumimoji="1" lang="ja-JP" altLang="en-US" sz="1050" dirty="0"/>
                    </a:p>
                  </a:txBody>
                  <a:tcPr/>
                </a:tc>
                <a:extLst>
                  <a:ext uri="{0D108BD9-81ED-4DB2-BD59-A6C34878D82A}">
                    <a16:rowId xmlns:a16="http://schemas.microsoft.com/office/drawing/2014/main" val="3044107948"/>
                  </a:ext>
                </a:extLst>
              </a:tr>
              <a:tr h="241459">
                <a:tc gridSpan="3" vMerge="1">
                  <a:txBody>
                    <a:bodyPr/>
                    <a:lstStyle/>
                    <a:p>
                      <a:pPr algn="ctr"/>
                      <a:endParaRPr kumimoji="1" lang="en-US" altLang="ja-JP" sz="1050" dirty="0">
                        <a:latin typeface="メイリオ" panose="020B0604030504040204" pitchFamily="50" charset="-128"/>
                        <a:ea typeface="メイリオ" panose="020B0604030504040204" pitchFamily="50" charset="-128"/>
                      </a:endParaRPr>
                    </a:p>
                  </a:txBody>
                  <a:tcPr anchor="ctr"/>
                </a:tc>
                <a:tc hMerge="1" vMerge="1">
                  <a:txBody>
                    <a:bodyPr/>
                    <a:lstStyle/>
                    <a:p>
                      <a:endParaRPr kumimoji="1" lang="ja-JP" altLang="en-US"/>
                    </a:p>
                  </a:txBody>
                  <a:tcPr/>
                </a:tc>
                <a:tc hMerge="1" vMerge="1">
                  <a:txBody>
                    <a:bodyPr/>
                    <a:lstStyle/>
                    <a:p>
                      <a:endParaRPr kumimoji="1" lang="ja-JP" altLang="en-US"/>
                    </a:p>
                  </a:txBody>
                  <a:tcPr/>
                </a:tc>
                <a:tc>
                  <a:txBody>
                    <a:bodyPr/>
                    <a:lstStyle/>
                    <a:p>
                      <a:pPr algn="ctr"/>
                      <a:r>
                        <a:rPr kumimoji="1" lang="ja-JP" altLang="en-US" sz="1050" dirty="0">
                          <a:latin typeface="ＭＳ ゴシック" panose="020B0609070205080204" pitchFamily="49" charset="-128"/>
                          <a:ea typeface="ＭＳ ゴシック" panose="020B0609070205080204" pitchFamily="49" charset="-128"/>
                        </a:rPr>
                        <a:t>改　植</a:t>
                      </a:r>
                    </a:p>
                  </a:txBody>
                  <a:tcPr anchor="ctr"/>
                </a:tc>
                <a:tc>
                  <a:txBody>
                    <a:bodyPr/>
                    <a:lstStyle/>
                    <a:p>
                      <a:pPr algn="ctr"/>
                      <a:r>
                        <a:rPr kumimoji="1" lang="ja-JP" altLang="en-US" sz="1050" dirty="0">
                          <a:latin typeface="ＭＳ ゴシック" panose="020B0609070205080204" pitchFamily="49" charset="-128"/>
                          <a:ea typeface="ＭＳ ゴシック" panose="020B0609070205080204" pitchFamily="49" charset="-128"/>
                        </a:rPr>
                        <a:t>新　植</a:t>
                      </a:r>
                    </a:p>
                  </a:txBody>
                  <a:tcPr anchor="ctr"/>
                </a:tc>
                <a:tc gridSpan="2" vMerge="1">
                  <a:txBody>
                    <a:bodyPr/>
                    <a:lstStyle/>
                    <a:p>
                      <a:pPr algn="ctr"/>
                      <a:endParaRPr kumimoji="1" lang="ja-JP" altLang="en-US" sz="1050" dirty="0">
                        <a:latin typeface="メイリオ" panose="020B0604030504040204" pitchFamily="50" charset="-128"/>
                        <a:ea typeface="メイリオ" panose="020B0604030504040204" pitchFamily="50" charset="-128"/>
                      </a:endParaRPr>
                    </a:p>
                  </a:txBody>
                  <a:tcPr anchor="ctr"/>
                </a:tc>
                <a:tc hMerge="1" vMerge="1">
                  <a:txBody>
                    <a:bodyPr/>
                    <a:lstStyle/>
                    <a:p>
                      <a:endParaRPr kumimoji="1" lang="ja-JP" altLang="en-US"/>
                    </a:p>
                  </a:txBody>
                  <a:tcPr/>
                </a:tc>
                <a:extLst>
                  <a:ext uri="{0D108BD9-81ED-4DB2-BD59-A6C34878D82A}">
                    <a16:rowId xmlns:a16="http://schemas.microsoft.com/office/drawing/2014/main" val="4097558304"/>
                  </a:ext>
                </a:extLst>
              </a:tr>
              <a:tr h="170319">
                <a:tc rowSpan="8">
                  <a:txBody>
                    <a:bodyPr/>
                    <a:lstStyle/>
                    <a:p>
                      <a:pPr algn="ctr"/>
                      <a:r>
                        <a:rPr kumimoji="1" lang="ja-JP" altLang="en-US" sz="1050" dirty="0">
                          <a:latin typeface="ＭＳ ゴシック" panose="020B0609070205080204" pitchFamily="49" charset="-128"/>
                          <a:ea typeface="ＭＳ ゴシック" panose="020B0609070205080204" pitchFamily="49" charset="-128"/>
                        </a:rPr>
                        <a:t>慣行樹形等</a:t>
                      </a:r>
                    </a:p>
                  </a:txBody>
                  <a:tcPr anchor="ct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うんしゅうみかん</a:t>
                      </a:r>
                    </a:p>
                  </a:txBody>
                  <a:tcPr/>
                </a:tc>
                <a:tc hMerge="1">
                  <a:txBody>
                    <a:bodyPr/>
                    <a:lstStyle/>
                    <a:p>
                      <a:endParaRPr kumimoji="1" lang="ja-JP" altLang="en-US"/>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23</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21</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50</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100</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3186499985"/>
                  </a:ext>
                </a:extLst>
              </a:tr>
              <a:tr h="259630">
                <a:tc vMerge="1">
                  <a:txBody>
                    <a:bodyPr/>
                    <a:lstStyle/>
                    <a:p>
                      <a:endParaRPr kumimoji="1" lang="ja-JP" altLang="en-US" sz="1050" dirty="0"/>
                    </a:p>
                  </a:txBody>
                  <a:tcPr/>
                </a:tc>
                <a:tc rowSpan="5">
                  <a:txBody>
                    <a:bodyPr/>
                    <a:lstStyle/>
                    <a:p>
                      <a:r>
                        <a:rPr kumimoji="1" lang="ja-JP" altLang="en-US" sz="1050" dirty="0">
                          <a:latin typeface="ＭＳ ゴシック" panose="020B0609070205080204" pitchFamily="49" charset="-128"/>
                          <a:ea typeface="ＭＳ ゴシック" panose="020B0609070205080204" pitchFamily="49" charset="-128"/>
                        </a:rPr>
                        <a:t>　かんきつ類</a:t>
                      </a:r>
                      <a:endParaRPr kumimoji="1" lang="en-US" altLang="ja-JP" sz="1050" dirty="0">
                        <a:latin typeface="ＭＳ ゴシック" panose="020B0609070205080204" pitchFamily="49" charset="-128"/>
                        <a:ea typeface="ＭＳ ゴシック" panose="020B0609070205080204" pitchFamily="49" charset="-128"/>
                      </a:endParaRPr>
                    </a:p>
                    <a:p>
                      <a:r>
                        <a:rPr kumimoji="1" lang="ja-JP" altLang="en-US" sz="1050" dirty="0">
                          <a:latin typeface="ＭＳ ゴシック" panose="020B0609070205080204" pitchFamily="49" charset="-128"/>
                          <a:ea typeface="ＭＳ ゴシック" panose="020B0609070205080204" pitchFamily="49" charset="-128"/>
                        </a:rPr>
                        <a:t>　以外の</a:t>
                      </a:r>
                      <a:endParaRPr kumimoji="1" lang="en-US" altLang="ja-JP" sz="1050" dirty="0">
                        <a:latin typeface="ＭＳ ゴシック" panose="020B0609070205080204" pitchFamily="49" charset="-128"/>
                        <a:ea typeface="ＭＳ ゴシック" panose="020B0609070205080204" pitchFamily="49" charset="-128"/>
                      </a:endParaRPr>
                    </a:p>
                    <a:p>
                      <a:r>
                        <a:rPr kumimoji="1" lang="ja-JP" altLang="en-US" sz="1050" dirty="0">
                          <a:latin typeface="ＭＳ ゴシック" panose="020B0609070205080204" pitchFamily="49" charset="-128"/>
                          <a:ea typeface="ＭＳ ゴシック" panose="020B0609070205080204" pitchFamily="49" charset="-128"/>
                        </a:rPr>
                        <a:t>　主要果樹</a:t>
                      </a:r>
                      <a:endParaRPr kumimoji="1" lang="en-US" altLang="ja-JP" sz="1050" dirty="0">
                        <a:latin typeface="ＭＳ ゴシック" panose="020B0609070205080204" pitchFamily="49" charset="-128"/>
                        <a:ea typeface="ＭＳ ゴシック" panose="020B0609070205080204" pitchFamily="49" charset="-128"/>
                      </a:endParaRPr>
                    </a:p>
                  </a:txBody>
                  <a:tcPr anchor="ctr"/>
                </a:tc>
                <a:tc>
                  <a:txBody>
                    <a:bodyPr/>
                    <a:lstStyle/>
                    <a:p>
                      <a:r>
                        <a:rPr kumimoji="1" lang="ja-JP" altLang="en-US" sz="1050" dirty="0">
                          <a:latin typeface="ＭＳ ゴシック" panose="020B0609070205080204" pitchFamily="49" charset="-128"/>
                          <a:ea typeface="ＭＳ ゴシック" panose="020B0609070205080204" pitchFamily="49" charset="-128"/>
                        </a:rPr>
                        <a:t>　りんご</a:t>
                      </a:r>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17</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15</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18</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36</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39328118"/>
                  </a:ext>
                </a:extLst>
              </a:tr>
              <a:tr h="259630">
                <a:tc vMerge="1">
                  <a:txBody>
                    <a:bodyPr/>
                    <a:lstStyle/>
                    <a:p>
                      <a:endParaRPr kumimoji="1" lang="ja-JP" altLang="en-US" sz="1050" dirty="0"/>
                    </a:p>
                  </a:txBody>
                  <a:tcPr/>
                </a:tc>
                <a:tc vMerge="1">
                  <a:txBody>
                    <a:bodyPr/>
                    <a:lstStyle/>
                    <a:p>
                      <a:endParaRPr kumimoji="1" lang="ja-JP" altLang="en-US" sz="1050" dirty="0"/>
                    </a:p>
                  </a:txBody>
                  <a:tcPr/>
                </a:tc>
                <a:tc>
                  <a:txBody>
                    <a:bodyPr/>
                    <a:lstStyle/>
                    <a:p>
                      <a:r>
                        <a:rPr kumimoji="1" lang="ja-JP" altLang="en-US" sz="1050" dirty="0">
                          <a:latin typeface="ＭＳ ゴシック" panose="020B0609070205080204" pitchFamily="49" charset="-128"/>
                          <a:ea typeface="ＭＳ ゴシック" panose="020B0609070205080204" pitchFamily="49" charset="-128"/>
                        </a:rPr>
                        <a:t>　ぶどう</a:t>
                      </a:r>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17</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15</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12</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24</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706524797"/>
                  </a:ext>
                </a:extLst>
              </a:tr>
              <a:tr h="259630">
                <a:tc vMerge="1">
                  <a:txBody>
                    <a:bodyPr/>
                    <a:lstStyle/>
                    <a:p>
                      <a:endParaRPr kumimoji="1" lang="ja-JP" altLang="en-US" sz="1050" dirty="0"/>
                    </a:p>
                  </a:txBody>
                  <a:tcPr/>
                </a:tc>
                <a:tc vMerge="1">
                  <a:txBody>
                    <a:bodyPr/>
                    <a:lstStyle/>
                    <a:p>
                      <a:endParaRPr kumimoji="1" lang="ja-JP" altLang="en-US" sz="1050" dirty="0"/>
                    </a:p>
                  </a:txBody>
                  <a:tcPr/>
                </a:tc>
                <a:tc>
                  <a:txBody>
                    <a:bodyPr/>
                    <a:lstStyle/>
                    <a:p>
                      <a:r>
                        <a:rPr kumimoji="1" lang="ja-JP" altLang="en-US" sz="1050">
                          <a:latin typeface="ＭＳ ゴシック" panose="020B0609070205080204" pitchFamily="49" charset="-128"/>
                          <a:ea typeface="ＭＳ ゴシック" panose="020B0609070205080204" pitchFamily="49" charset="-128"/>
                        </a:rPr>
                        <a:t>　日本なし</a:t>
                      </a:r>
                      <a:endParaRPr kumimoji="1" lang="ja-JP" altLang="en-US" sz="1050" dirty="0">
                        <a:latin typeface="ＭＳ ゴシック" panose="020B0609070205080204" pitchFamily="49" charset="-128"/>
                        <a:ea typeface="ＭＳ ゴシック" panose="020B0609070205080204" pitchFamily="49" charset="-128"/>
                      </a:endParaRPr>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17</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15</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40</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80</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795159713"/>
                  </a:ext>
                </a:extLst>
              </a:tr>
              <a:tr h="259630">
                <a:tc vMerge="1">
                  <a:txBody>
                    <a:bodyPr/>
                    <a:lstStyle/>
                    <a:p>
                      <a:endParaRPr kumimoji="1" lang="ja-JP" altLang="en-US" sz="1050" dirty="0"/>
                    </a:p>
                  </a:txBody>
                  <a:tcPr/>
                </a:tc>
                <a:tc vMerge="1">
                  <a:txBody>
                    <a:bodyPr/>
                    <a:lstStyle/>
                    <a:p>
                      <a:endParaRPr kumimoji="1" lang="ja-JP" altLang="en-US" sz="1050" dirty="0"/>
                    </a:p>
                  </a:txBody>
                  <a:tcPr/>
                </a:tc>
                <a:tc>
                  <a:txBody>
                    <a:bodyPr/>
                    <a:lstStyle/>
                    <a:p>
                      <a:r>
                        <a:rPr kumimoji="1" lang="ja-JP" altLang="en-US" sz="1050" dirty="0">
                          <a:latin typeface="ＭＳ ゴシック" panose="020B0609070205080204" pitchFamily="49" charset="-128"/>
                          <a:ea typeface="ＭＳ ゴシック" panose="020B0609070205080204" pitchFamily="49" charset="-128"/>
                        </a:rPr>
                        <a:t>　もも</a:t>
                      </a:r>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17</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15</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18</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36</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2438792517"/>
                  </a:ext>
                </a:extLst>
              </a:tr>
              <a:tr h="259630">
                <a:tc vMerge="1">
                  <a:txBody>
                    <a:bodyPr/>
                    <a:lstStyle/>
                    <a:p>
                      <a:pPr algn="ctr"/>
                      <a:endParaRPr kumimoji="1" lang="ja-JP" altLang="en-US" sz="1050" dirty="0"/>
                    </a:p>
                  </a:txBody>
                  <a:tcPr anchor="ctr"/>
                </a:tc>
                <a:tc vMerge="1">
                  <a:txBody>
                    <a:bodyPr/>
                    <a:lstStyle/>
                    <a:p>
                      <a:endParaRPr kumimoji="1" lang="ja-JP" altLang="en-US" sz="1050" dirty="0"/>
                    </a:p>
                  </a:txBody>
                  <a:tcPr/>
                </a:tc>
                <a:tc>
                  <a:txBody>
                    <a:bodyPr/>
                    <a:lstStyle/>
                    <a:p>
                      <a:r>
                        <a:rPr kumimoji="1" lang="ja-JP" altLang="en-US" sz="1050" dirty="0">
                          <a:latin typeface="ＭＳ ゴシック" panose="020B0609070205080204" pitchFamily="49" charset="-128"/>
                          <a:ea typeface="ＭＳ ゴシック" panose="020B0609070205080204" pitchFamily="49" charset="-128"/>
                        </a:rPr>
                        <a:t>　かき</a:t>
                      </a:r>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17</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15</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30</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60</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3652921930"/>
                  </a:ext>
                </a:extLst>
              </a:tr>
              <a:tr h="259630">
                <a:tc vMerge="1">
                  <a:txBody>
                    <a:bodyPr/>
                    <a:lstStyle/>
                    <a:p>
                      <a:pPr algn="ctr"/>
                      <a:endParaRPr kumimoji="1" lang="ja-JP" altLang="en-US" sz="1050" dirty="0"/>
                    </a:p>
                  </a:txBody>
                  <a:tcPr anchor="ct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りんごのわい化栽培</a:t>
                      </a:r>
                      <a:endParaRPr kumimoji="1" lang="en-US" altLang="ja-JP" sz="1050" dirty="0">
                        <a:latin typeface="ＭＳ ゴシック" panose="020B0609070205080204" pitchFamily="49" charset="-128"/>
                        <a:ea typeface="ＭＳ ゴシック" panose="020B0609070205080204" pitchFamily="49" charset="-128"/>
                      </a:endParaRPr>
                    </a:p>
                  </a:txBody>
                  <a:tcPr/>
                </a:tc>
                <a:tc hMerge="1">
                  <a:txBody>
                    <a:bodyPr/>
                    <a:lstStyle/>
                    <a:p>
                      <a:endParaRPr kumimoji="1" lang="ja-JP" altLang="en-US" sz="1050" dirty="0"/>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33</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32</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62</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125</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2231530702"/>
                  </a:ext>
                </a:extLst>
              </a:tr>
              <a:tr h="259630">
                <a:tc vMerge="1">
                  <a:txBody>
                    <a:bodyPr/>
                    <a:lstStyle/>
                    <a:p>
                      <a:pPr algn="ctr"/>
                      <a:endParaRPr kumimoji="1" lang="ja-JP" altLang="en-US" sz="1050" dirty="0"/>
                    </a:p>
                  </a:txBody>
                  <a:tcPr anchor="ct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ぶどう</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加工用</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の垣根栽培</a:t>
                      </a:r>
                      <a:endParaRPr kumimoji="1" lang="en-US" altLang="ja-JP" sz="1050" dirty="0">
                        <a:latin typeface="ＭＳ ゴシック" panose="020B0609070205080204" pitchFamily="49" charset="-128"/>
                        <a:ea typeface="ＭＳ ゴシック" panose="020B0609070205080204" pitchFamily="49" charset="-128"/>
                      </a:endParaRPr>
                    </a:p>
                  </a:txBody>
                  <a:tcPr/>
                </a:tc>
                <a:tc hMerge="1">
                  <a:txBody>
                    <a:bodyPr/>
                    <a:lstStyle/>
                    <a:p>
                      <a:endParaRPr kumimoji="1" lang="ja-JP" altLang="en-US" sz="1050" dirty="0"/>
                    </a:p>
                  </a:txBody>
                  <a:tcP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33</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32</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125</a:t>
                      </a:r>
                      <a:endParaRPr kumimoji="1" lang="ja-JP" altLang="en-US" sz="1200" dirty="0">
                        <a:latin typeface="ＭＳ ゴシック" panose="020B0609070205080204" pitchFamily="49" charset="-128"/>
                        <a:ea typeface="ＭＳ ゴシック" panose="020B0609070205080204" pitchFamily="49" charset="-128"/>
                      </a:endParaRPr>
                    </a:p>
                  </a:txBody>
                  <a:tcPr anchor="ctr"/>
                </a:tc>
                <a:tc>
                  <a:txBody>
                    <a:bodyPr/>
                    <a:lstStyle/>
                    <a:p>
                      <a:pPr algn="ctr"/>
                      <a:r>
                        <a:rPr kumimoji="1" lang="en-US" altLang="ja-JP" sz="1200" dirty="0">
                          <a:latin typeface="ＭＳ ゴシック" panose="020B0609070205080204" pitchFamily="49" charset="-128"/>
                          <a:ea typeface="ＭＳ ゴシック" panose="020B0609070205080204" pitchFamily="49" charset="-128"/>
                        </a:rPr>
                        <a:t>250</a:t>
                      </a:r>
                      <a:endParaRPr kumimoji="1" lang="ja-JP" altLang="en-US" sz="1200" dirty="0">
                        <a:latin typeface="ＭＳ ゴシック" panose="020B0609070205080204" pitchFamily="49" charset="-128"/>
                        <a:ea typeface="ＭＳ ゴシック" panose="020B0609070205080204" pitchFamily="49" charset="-128"/>
                      </a:endParaRPr>
                    </a:p>
                  </a:txBody>
                  <a:tcPr anchor="ctr"/>
                </a:tc>
                <a:extLst>
                  <a:ext uri="{0D108BD9-81ED-4DB2-BD59-A6C34878D82A}">
                    <a16:rowId xmlns:a16="http://schemas.microsoft.com/office/drawing/2014/main" val="1526632263"/>
                  </a:ext>
                </a:extLst>
              </a:tr>
              <a:tr h="259630">
                <a:tc rowSpan="6">
                  <a:txBody>
                    <a:bodyPr/>
                    <a:lstStyle/>
                    <a:p>
                      <a:pPr algn="ctr"/>
                      <a:r>
                        <a:rPr kumimoji="1" lang="ja-JP" altLang="en-US" sz="1050" dirty="0">
                          <a:latin typeface="ＭＳ ゴシック" panose="020B0609070205080204" pitchFamily="49" charset="-128"/>
                          <a:ea typeface="ＭＳ ゴシック" panose="020B0609070205080204" pitchFamily="49" charset="-128"/>
                        </a:rPr>
                        <a:t>省力樹形</a:t>
                      </a:r>
                    </a:p>
                  </a:txBody>
                  <a:tcPr anchor="ctr">
                    <a:solidFill>
                      <a:schemeClr val="accent6">
                        <a:lumMod val="20000"/>
                        <a:lumOff val="80000"/>
                      </a:schemeClr>
                    </a:solidFill>
                  </a:tcP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超高密植</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トールスピンドル</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栽培</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りんご</a:t>
                      </a:r>
                      <a:r>
                        <a:rPr kumimoji="1" lang="en-US"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a:txBody>
                  <a:tcPr>
                    <a:solidFill>
                      <a:schemeClr val="accent6">
                        <a:lumMod val="20000"/>
                        <a:lumOff val="80000"/>
                      </a:schemeClr>
                    </a:solidFill>
                  </a:tcPr>
                </a:tc>
                <a:tc hMerge="1">
                  <a:txBody>
                    <a:bodyPr/>
                    <a:lstStyle/>
                    <a:p>
                      <a:endParaRPr kumimoji="1" lang="ja-JP" altLang="en-US"/>
                    </a:p>
                  </a:txBody>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73</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71</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algn="ctr"/>
                      <a:r>
                        <a:rPr kumimoji="1" lang="ja-JP" altLang="en-US" sz="1200" dirty="0">
                          <a:latin typeface="ＭＳ ゴシック" panose="020B0609070205080204" pitchFamily="49" charset="-128"/>
                          <a:ea typeface="ＭＳ ゴシック" panose="020B0609070205080204" pitchFamily="49" charset="-128"/>
                        </a:rPr>
                        <a:t>概ね </a:t>
                      </a:r>
                      <a:r>
                        <a:rPr kumimoji="1" lang="en-US" altLang="ja-JP" sz="1200" dirty="0">
                          <a:latin typeface="ＭＳ ゴシック" panose="020B0609070205080204" pitchFamily="49" charset="-128"/>
                          <a:ea typeface="ＭＳ ゴシック" panose="020B0609070205080204" pitchFamily="49" charset="-128"/>
                        </a:rPr>
                        <a:t>250</a:t>
                      </a:r>
                      <a:endParaRPr kumimoji="1" lang="ja-JP" altLang="en-US" sz="120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hMerge="1">
                  <a:txBody>
                    <a:bodyPr/>
                    <a:lstStyle/>
                    <a:p>
                      <a:pPr algn="ctr"/>
                      <a:endParaRPr kumimoji="1" lang="ja-JP" altLang="en-US" sz="1050" dirty="0"/>
                    </a:p>
                  </a:txBody>
                  <a:tcPr anchor="ctr"/>
                </a:tc>
                <a:extLst>
                  <a:ext uri="{0D108BD9-81ED-4DB2-BD59-A6C34878D82A}">
                    <a16:rowId xmlns:a16="http://schemas.microsoft.com/office/drawing/2014/main" val="2371297334"/>
                  </a:ext>
                </a:extLst>
              </a:tr>
              <a:tr h="259630">
                <a:tc vMerge="1">
                  <a:txBody>
                    <a:bodyPr/>
                    <a:lstStyle/>
                    <a:p>
                      <a:endParaRPr kumimoji="1" lang="ja-JP" altLang="en-US" sz="1050" dirty="0"/>
                    </a:p>
                  </a:txBody>
                  <a:tcP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高密植低樹高</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新</a:t>
                      </a:r>
                      <a:r>
                        <a:rPr kumimoji="1" lang="ja-JP" altLang="en-US" sz="1050" dirty="0" err="1">
                          <a:latin typeface="ＭＳ ゴシック" panose="020B0609070205080204" pitchFamily="49" charset="-128"/>
                          <a:ea typeface="ＭＳ ゴシック" panose="020B0609070205080204" pitchFamily="49" charset="-128"/>
                        </a:rPr>
                        <a:t>わい化</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栽培</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りんご</a:t>
                      </a:r>
                      <a:r>
                        <a:rPr kumimoji="1" lang="en-US"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a:txBody>
                  <a:tcPr>
                    <a:solidFill>
                      <a:schemeClr val="accent6">
                        <a:lumMod val="20000"/>
                        <a:lumOff val="80000"/>
                      </a:schemeClr>
                    </a:solidFill>
                  </a:tcPr>
                </a:tc>
                <a:tc hMerge="1">
                  <a:txBody>
                    <a:bodyPr/>
                    <a:lstStyle/>
                    <a:p>
                      <a:endParaRPr kumimoji="1" lang="ja-JP" altLang="en-US"/>
                    </a:p>
                  </a:txBody>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53</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52</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algn="ctr"/>
                      <a:r>
                        <a:rPr kumimoji="1" lang="en-US" altLang="ja-JP" sz="1200" dirty="0">
                          <a:latin typeface="ＭＳ ゴシック" panose="020B0609070205080204" pitchFamily="49" charset="-128"/>
                          <a:ea typeface="ＭＳ ゴシック" panose="020B0609070205080204" pitchFamily="49" charset="-128"/>
                        </a:rPr>
                        <a:t> 〃  165</a:t>
                      </a:r>
                      <a:endParaRPr kumimoji="1" lang="ja-JP" altLang="en-US" sz="120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hMerge="1">
                  <a:txBody>
                    <a:bodyPr/>
                    <a:lstStyle/>
                    <a:p>
                      <a:pPr algn="ctr"/>
                      <a:endParaRPr kumimoji="1" lang="ja-JP" altLang="en-US" sz="1050" dirty="0"/>
                    </a:p>
                  </a:txBody>
                  <a:tcPr anchor="ctr"/>
                </a:tc>
                <a:extLst>
                  <a:ext uri="{0D108BD9-81ED-4DB2-BD59-A6C34878D82A}">
                    <a16:rowId xmlns:a16="http://schemas.microsoft.com/office/drawing/2014/main" val="397401798"/>
                  </a:ext>
                </a:extLst>
              </a:tr>
              <a:tr h="259630">
                <a:tc vMerge="1">
                  <a:txBody>
                    <a:bodyPr/>
                    <a:lstStyle/>
                    <a:p>
                      <a:endParaRPr kumimoji="1" lang="ja-JP" altLang="en-US" sz="1050" dirty="0"/>
                    </a:p>
                  </a:txBody>
                  <a:tcP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根域制限栽培</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みかん等のかんきつ類</a:t>
                      </a:r>
                      <a:r>
                        <a:rPr kumimoji="1" lang="en-US"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a:txBody>
                  <a:tcPr>
                    <a:solidFill>
                      <a:schemeClr val="accent6">
                        <a:lumMod val="20000"/>
                        <a:lumOff val="80000"/>
                      </a:schemeClr>
                    </a:solidFill>
                  </a:tcPr>
                </a:tc>
                <a:tc hMerge="1">
                  <a:txBody>
                    <a:bodyPr/>
                    <a:lstStyle/>
                    <a:p>
                      <a:endParaRPr kumimoji="1" lang="ja-JP" altLang="en-US"/>
                    </a:p>
                  </a:txBody>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111</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108</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algn="ctr"/>
                      <a:r>
                        <a:rPr kumimoji="1" lang="en-US" altLang="ja-JP" sz="1200" dirty="0">
                          <a:latin typeface="ＭＳ ゴシック" panose="020B0609070205080204" pitchFamily="49" charset="-128"/>
                          <a:ea typeface="ＭＳ ゴシック" panose="020B0609070205080204" pitchFamily="49" charset="-128"/>
                        </a:rPr>
                        <a:t> 〃  170</a:t>
                      </a:r>
                      <a:endParaRPr kumimoji="1" lang="ja-JP" altLang="en-US" sz="120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hMerge="1">
                  <a:txBody>
                    <a:bodyPr/>
                    <a:lstStyle/>
                    <a:p>
                      <a:pPr algn="ctr"/>
                      <a:endParaRPr kumimoji="1" lang="ja-JP" altLang="en-US" sz="1050" dirty="0"/>
                    </a:p>
                  </a:txBody>
                  <a:tcPr anchor="ctr"/>
                </a:tc>
                <a:extLst>
                  <a:ext uri="{0D108BD9-81ED-4DB2-BD59-A6C34878D82A}">
                    <a16:rowId xmlns:a16="http://schemas.microsoft.com/office/drawing/2014/main" val="2875572377"/>
                  </a:ext>
                </a:extLst>
              </a:tr>
              <a:tr h="259630">
                <a:tc vMerge="1">
                  <a:txBody>
                    <a:bodyPr/>
                    <a:lstStyle/>
                    <a:p>
                      <a:endParaRPr kumimoji="1" lang="ja-JP" altLang="en-US" sz="1050" dirty="0"/>
                    </a:p>
                  </a:txBody>
                  <a:tcP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根域制限栽培</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ぶどう、なし</a:t>
                      </a:r>
                      <a:r>
                        <a:rPr kumimoji="1" lang="ja-JP" altLang="en-US" sz="1050" dirty="0" err="1">
                          <a:latin typeface="ＭＳ ゴシック" panose="020B0609070205080204" pitchFamily="49" charset="-128"/>
                          <a:ea typeface="ＭＳ ゴシック" panose="020B0609070205080204" pitchFamily="49" charset="-128"/>
                        </a:rPr>
                        <a:t>、もも等</a:t>
                      </a:r>
                      <a:r>
                        <a:rPr kumimoji="1" lang="en-US"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a:txBody>
                  <a:tcPr>
                    <a:solidFill>
                      <a:schemeClr val="accent6">
                        <a:lumMod val="20000"/>
                        <a:lumOff val="80000"/>
                      </a:schemeClr>
                    </a:solidFill>
                  </a:tcPr>
                </a:tc>
                <a:tc hMerge="1">
                  <a:txBody>
                    <a:bodyPr/>
                    <a:lstStyle/>
                    <a:p>
                      <a:endParaRPr kumimoji="1" lang="ja-JP" altLang="en-US"/>
                    </a:p>
                  </a:txBody>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100</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99</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algn="ctr"/>
                      <a:r>
                        <a:rPr kumimoji="1" lang="en-US" altLang="ja-JP" sz="1200" dirty="0">
                          <a:latin typeface="ＭＳ ゴシック" panose="020B0609070205080204" pitchFamily="49" charset="-128"/>
                          <a:ea typeface="ＭＳ ゴシック" panose="020B0609070205080204" pitchFamily="49" charset="-128"/>
                        </a:rPr>
                        <a:t> 〃  170</a:t>
                      </a:r>
                      <a:endParaRPr kumimoji="1" lang="ja-JP" altLang="en-US" sz="120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hMerge="1">
                  <a:txBody>
                    <a:bodyPr/>
                    <a:lstStyle/>
                    <a:p>
                      <a:pPr algn="ctr"/>
                      <a:endParaRPr kumimoji="1" lang="ja-JP" altLang="en-US" sz="1050" dirty="0"/>
                    </a:p>
                  </a:txBody>
                  <a:tcPr anchor="ctr"/>
                </a:tc>
                <a:extLst>
                  <a:ext uri="{0D108BD9-81ED-4DB2-BD59-A6C34878D82A}">
                    <a16:rowId xmlns:a16="http://schemas.microsoft.com/office/drawing/2014/main" val="3249092491"/>
                  </a:ext>
                </a:extLst>
              </a:tr>
              <a:tr h="259630">
                <a:tc vMerge="1">
                  <a:txBody>
                    <a:bodyPr/>
                    <a:lstStyle/>
                    <a:p>
                      <a:endParaRPr kumimoji="1" lang="ja-JP" altLang="en-US" sz="1050" dirty="0"/>
                    </a:p>
                  </a:txBody>
                  <a:tcPr/>
                </a:tc>
                <a:tc gridSpan="2">
                  <a:txBody>
                    <a:bodyPr/>
                    <a:lstStyle/>
                    <a:p>
                      <a:r>
                        <a:rPr kumimoji="1" lang="ja-JP" altLang="en-US" sz="1050" dirty="0">
                          <a:latin typeface="ＭＳ ゴシック" panose="020B0609070205080204" pitchFamily="49" charset="-128"/>
                          <a:ea typeface="ＭＳ ゴシック" panose="020B0609070205080204" pitchFamily="49" charset="-128"/>
                        </a:rPr>
                        <a:t>ジョイント栽培</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なし、もも、</a:t>
                      </a:r>
                      <a:r>
                        <a:rPr kumimoji="1" lang="ja-JP" altLang="en-US" sz="1050" dirty="0" err="1">
                          <a:latin typeface="ＭＳ ゴシック" panose="020B0609070205080204" pitchFamily="49" charset="-128"/>
                          <a:ea typeface="ＭＳ ゴシック" panose="020B0609070205080204" pitchFamily="49" charset="-128"/>
                        </a:rPr>
                        <a:t>すもも</a:t>
                      </a:r>
                      <a:r>
                        <a:rPr kumimoji="1" lang="ja-JP" altLang="en-US" sz="1050" dirty="0">
                          <a:latin typeface="ＭＳ ゴシック" panose="020B0609070205080204" pitchFamily="49" charset="-128"/>
                          <a:ea typeface="ＭＳ ゴシック" panose="020B0609070205080204" pitchFamily="49" charset="-128"/>
                        </a:rPr>
                        <a:t>等</a:t>
                      </a:r>
                      <a:r>
                        <a:rPr kumimoji="1" lang="en-US"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a:txBody>
                  <a:tcPr>
                    <a:solidFill>
                      <a:schemeClr val="accent6">
                        <a:lumMod val="20000"/>
                        <a:lumOff val="80000"/>
                      </a:schemeClr>
                    </a:solidFill>
                  </a:tcPr>
                </a:tc>
                <a:tc hMerge="1">
                  <a:txBody>
                    <a:bodyPr/>
                    <a:lstStyle/>
                    <a:p>
                      <a:endParaRPr kumimoji="1" lang="ja-JP" altLang="en-US"/>
                    </a:p>
                  </a:txBody>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33</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32</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algn="ctr"/>
                      <a:r>
                        <a:rPr kumimoji="1" lang="en-US" altLang="ja-JP" sz="1200" dirty="0">
                          <a:latin typeface="ＭＳ ゴシック" panose="020B0609070205080204" pitchFamily="49" charset="-128"/>
                          <a:ea typeface="ＭＳ ゴシック" panose="020B0609070205080204" pitchFamily="49" charset="-128"/>
                        </a:rPr>
                        <a:t> 〃  169</a:t>
                      </a:r>
                      <a:endParaRPr kumimoji="1" lang="ja-JP" altLang="en-US" sz="120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hMerge="1">
                  <a:txBody>
                    <a:bodyPr/>
                    <a:lstStyle/>
                    <a:p>
                      <a:pPr algn="ctr"/>
                      <a:endParaRPr kumimoji="1" lang="ja-JP" altLang="en-US" sz="1050" dirty="0"/>
                    </a:p>
                  </a:txBody>
                  <a:tcPr anchor="ctr"/>
                </a:tc>
                <a:extLst>
                  <a:ext uri="{0D108BD9-81ED-4DB2-BD59-A6C34878D82A}">
                    <a16:rowId xmlns:a16="http://schemas.microsoft.com/office/drawing/2014/main" val="2607955920"/>
                  </a:ext>
                </a:extLst>
              </a:tr>
              <a:tr h="259630">
                <a:tc vMerge="1">
                  <a:txBody>
                    <a:bodyPr/>
                    <a:lstStyle/>
                    <a:p>
                      <a:pPr algn="ctr"/>
                      <a:endParaRPr kumimoji="1" lang="ja-JP" altLang="en-US" sz="105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marL="0" marR="0" lvl="0" indent="0" algn="l" defTabSz="914342" rtl="0" eaLnBrk="1" fontAlgn="auto" latinLnBrk="0" hangingPunct="1">
                        <a:lnSpc>
                          <a:spcPct val="100000"/>
                        </a:lnSpc>
                        <a:spcBef>
                          <a:spcPts val="0"/>
                        </a:spcBef>
                        <a:spcAft>
                          <a:spcPts val="0"/>
                        </a:spcAft>
                        <a:buClrTx/>
                        <a:buSzTx/>
                        <a:buFontTx/>
                        <a:buNone/>
                        <a:tabLst/>
                        <a:defRPr/>
                      </a:pPr>
                      <a:r>
                        <a:rPr kumimoji="1" lang="ja-JP" altLang="en-US" sz="1050" dirty="0">
                          <a:latin typeface="ＭＳ ゴシック" panose="020B0609070205080204" pitchFamily="49" charset="-128"/>
                          <a:ea typeface="ＭＳ ゴシック" panose="020B0609070205080204" pitchFamily="49" charset="-128"/>
                        </a:rPr>
                        <a:t>ジョイント栽培</a:t>
                      </a:r>
                      <a:r>
                        <a:rPr kumimoji="1" lang="en-US" altLang="ja-JP" sz="1050" dirty="0">
                          <a:latin typeface="ＭＳ ゴシック" panose="020B0609070205080204" pitchFamily="49" charset="-128"/>
                          <a:ea typeface="ＭＳ ゴシック" panose="020B0609070205080204" pitchFamily="49" charset="-128"/>
                        </a:rPr>
                        <a:t>(</a:t>
                      </a:r>
                      <a:r>
                        <a:rPr kumimoji="1" lang="ja-JP" altLang="en-US" sz="1050" dirty="0">
                          <a:latin typeface="ＭＳ ゴシック" panose="020B0609070205080204" pitchFamily="49" charset="-128"/>
                          <a:ea typeface="ＭＳ ゴシック" panose="020B0609070205080204" pitchFamily="49" charset="-128"/>
                        </a:rPr>
                        <a:t>かき等</a:t>
                      </a:r>
                      <a:r>
                        <a:rPr kumimoji="1" lang="en-US" altLang="ja-JP" sz="1050" dirty="0">
                          <a:latin typeface="ＭＳ ゴシック" panose="020B0609070205080204" pitchFamily="49" charset="-128"/>
                          <a:ea typeface="ＭＳ ゴシック" panose="020B0609070205080204" pitchFamily="49" charset="-128"/>
                        </a:rPr>
                        <a:t>)</a:t>
                      </a:r>
                      <a:endParaRPr kumimoji="1" lang="ja-JP" altLang="en-US" sz="1050" dirty="0">
                        <a:latin typeface="ＭＳ ゴシック" panose="020B0609070205080204" pitchFamily="49" charset="-128"/>
                        <a:ea typeface="ＭＳ ゴシック" panose="020B0609070205080204" pitchFamily="49" charset="-128"/>
                      </a:endParaRPr>
                    </a:p>
                  </a:txBody>
                  <a:tcPr>
                    <a:solidFill>
                      <a:schemeClr val="accent6">
                        <a:lumMod val="20000"/>
                        <a:lumOff val="80000"/>
                      </a:schemeClr>
                    </a:solidFill>
                  </a:tcPr>
                </a:tc>
                <a:tc hMerge="1">
                  <a:txBody>
                    <a:bodyPr/>
                    <a:lstStyle/>
                    <a:p>
                      <a:endParaRPr kumimoji="1" lang="ja-JP" altLang="en-US"/>
                    </a:p>
                  </a:txBody>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33</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a:txBody>
                    <a:bodyPr/>
                    <a:lstStyle/>
                    <a:p>
                      <a:pPr algn="ctr"/>
                      <a:r>
                        <a:rPr kumimoji="1" lang="en-US" altLang="ja-JP" sz="1200" b="1" dirty="0">
                          <a:solidFill>
                            <a:srgbClr val="FF0000"/>
                          </a:solidFill>
                          <a:latin typeface="ＭＳ ゴシック" panose="020B0609070205080204" pitchFamily="49" charset="-128"/>
                          <a:ea typeface="ＭＳ ゴシック" panose="020B0609070205080204" pitchFamily="49" charset="-128"/>
                        </a:rPr>
                        <a:t>32</a:t>
                      </a:r>
                      <a:endParaRPr kumimoji="1" lang="ja-JP" altLang="en-US" sz="1200" b="1" dirty="0">
                        <a:solidFill>
                          <a:srgbClr val="FF0000"/>
                        </a:solidFill>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gridSpan="2">
                  <a:txBody>
                    <a:bodyPr/>
                    <a:lstStyle/>
                    <a:p>
                      <a:pPr marL="0" marR="0" lvl="0" indent="0" algn="ctr" defTabSz="914342" rtl="0" eaLnBrk="1" fontAlgn="auto" latinLnBrk="0" hangingPunct="1">
                        <a:lnSpc>
                          <a:spcPct val="100000"/>
                        </a:lnSpc>
                        <a:spcBef>
                          <a:spcPts val="0"/>
                        </a:spcBef>
                        <a:spcAft>
                          <a:spcPts val="0"/>
                        </a:spcAft>
                        <a:buClrTx/>
                        <a:buSzTx/>
                        <a:buFontTx/>
                        <a:buNone/>
                        <a:tabLst/>
                        <a:defRPr/>
                      </a:pPr>
                      <a:r>
                        <a:rPr kumimoji="1" lang="en-US" altLang="ja-JP" sz="1200" dirty="0">
                          <a:latin typeface="ＭＳ ゴシック" panose="020B0609070205080204" pitchFamily="49" charset="-128"/>
                          <a:ea typeface="ＭＳ ゴシック" panose="020B0609070205080204" pitchFamily="49" charset="-128"/>
                        </a:rPr>
                        <a:t> 〃  190</a:t>
                      </a:r>
                      <a:endParaRPr kumimoji="1" lang="ja-JP" altLang="en-US" sz="1200" dirty="0">
                        <a:latin typeface="ＭＳ ゴシック" panose="020B0609070205080204" pitchFamily="49" charset="-128"/>
                        <a:ea typeface="ＭＳ ゴシック" panose="020B0609070205080204" pitchFamily="49" charset="-128"/>
                      </a:endParaRPr>
                    </a:p>
                  </a:txBody>
                  <a:tcPr anchor="ctr">
                    <a:solidFill>
                      <a:schemeClr val="accent6">
                        <a:lumMod val="20000"/>
                        <a:lumOff val="80000"/>
                      </a:schemeClr>
                    </a:solidFill>
                  </a:tcPr>
                </a:tc>
                <a:tc hMerge="1">
                  <a:txBody>
                    <a:bodyPr/>
                    <a:lstStyle/>
                    <a:p>
                      <a:endParaRPr kumimoji="1" lang="ja-JP" altLang="en-US"/>
                    </a:p>
                  </a:txBody>
                  <a:tcPr/>
                </a:tc>
                <a:extLst>
                  <a:ext uri="{0D108BD9-81ED-4DB2-BD59-A6C34878D82A}">
                    <a16:rowId xmlns:a16="http://schemas.microsoft.com/office/drawing/2014/main" val="1447911790"/>
                  </a:ext>
                </a:extLst>
              </a:tr>
            </a:tbl>
          </a:graphicData>
        </a:graphic>
      </p:graphicFrame>
      <p:sp>
        <p:nvSpPr>
          <p:cNvPr id="71" name="角丸四角形 62">
            <a:extLst>
              <a:ext uri="{FF2B5EF4-FFF2-40B4-BE49-F238E27FC236}">
                <a16:creationId xmlns:a16="http://schemas.microsoft.com/office/drawing/2014/main" id="{81D888B2-BA81-4551-99CE-1F3ECDC7B888}"/>
              </a:ext>
            </a:extLst>
          </p:cNvPr>
          <p:cNvSpPr/>
          <p:nvPr/>
        </p:nvSpPr>
        <p:spPr>
          <a:xfrm>
            <a:off x="4767267" y="4754008"/>
            <a:ext cx="1872208" cy="698619"/>
          </a:xfrm>
          <a:prstGeom prst="roundRect">
            <a:avLst>
              <a:gd name="adj" fmla="val 8997"/>
            </a:avLst>
          </a:prstGeom>
          <a:noFill/>
          <a:ln>
            <a:noFill/>
          </a:ln>
        </p:spPr>
        <p:style>
          <a:lnRef idx="2">
            <a:schemeClr val="accent5"/>
          </a:lnRef>
          <a:fillRef idx="1">
            <a:schemeClr val="lt1"/>
          </a:fillRef>
          <a:effectRef idx="0">
            <a:schemeClr val="accent5"/>
          </a:effectRef>
          <a:fontRef idx="minor">
            <a:schemeClr val="dk1"/>
          </a:fontRef>
        </p:style>
        <p:txBody>
          <a:bodyPr rtlCol="0" anchor="t" anchorCtr="0"/>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支援対象となる</a:t>
            </a:r>
            <a:endParaRPr kumimoji="1" lang="en-US" altLang="ja-JP" sz="105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a:p>
            <a:pPr marL="177800" marR="0" lvl="0" indent="-17780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植栽密度の</a:t>
            </a:r>
            <a:r>
              <a:rPr lang="ja-JP" altLang="en-US" sz="1050" dirty="0">
                <a:solidFill>
                  <a:prstClr val="black"/>
                </a:solidFill>
                <a:latin typeface="ＭＳ ゴシック" panose="020B0609070205080204" pitchFamily="49" charset="-128"/>
                <a:ea typeface="ＭＳ ゴシック" panose="020B0609070205080204" pitchFamily="49" charset="-128"/>
              </a:rPr>
              <a:t>下限</a:t>
            </a:r>
            <a:endParaRPr lang="en-US" altLang="ja-JP" sz="1050" dirty="0">
              <a:solidFill>
                <a:prstClr val="black"/>
              </a:solidFill>
              <a:latin typeface="ＭＳ ゴシック" panose="020B0609070205080204" pitchFamily="49" charset="-128"/>
              <a:ea typeface="ＭＳ ゴシック" panose="020B0609070205080204" pitchFamily="49" charset="-128"/>
            </a:endParaRPr>
          </a:p>
          <a:p>
            <a:pPr marL="177800" marR="0" lvl="0" indent="-177800" algn="l" defTabSz="914400" rtl="0" eaLnBrk="1" fontAlgn="auto" latinLnBrk="0" hangingPunct="1">
              <a:lnSpc>
                <a:spcPct val="100000"/>
              </a:lnSpc>
              <a:spcBef>
                <a:spcPts val="0"/>
              </a:spcBef>
              <a:spcAft>
                <a:spcPts val="0"/>
              </a:spcAft>
              <a:buClrTx/>
              <a:buSzTx/>
              <a:buFontTx/>
              <a:buNone/>
              <a:tabLst/>
              <a:defRPr/>
            </a:pPr>
            <a:r>
              <a:rPr lang="en-US" altLang="ja-JP" sz="1050" dirty="0">
                <a:solidFill>
                  <a:prstClr val="black"/>
                </a:solidFill>
                <a:latin typeface="ＭＳ ゴシック" panose="020B0609070205080204" pitchFamily="49" charset="-128"/>
                <a:ea typeface="ＭＳ ゴシック" panose="020B0609070205080204" pitchFamily="49" charset="-128"/>
              </a:rPr>
              <a:t>(</a:t>
            </a:r>
            <a:r>
              <a:rPr lang="ja-JP" altLang="en-US" sz="1050" dirty="0">
                <a:solidFill>
                  <a:prstClr val="black"/>
                </a:solidFill>
                <a:latin typeface="ＭＳ ゴシック" panose="020B0609070205080204" pitchFamily="49" charset="-128"/>
                <a:ea typeface="ＭＳ ゴシック" panose="020B0609070205080204" pitchFamily="49" charset="-128"/>
              </a:rPr>
              <a:t>本</a:t>
            </a:r>
            <a:r>
              <a:rPr lang="en-US" altLang="ja-JP" sz="1050" dirty="0">
                <a:solidFill>
                  <a:prstClr val="black"/>
                </a:solidFill>
                <a:latin typeface="ＭＳ ゴシック" panose="020B0609070205080204" pitchFamily="49" charset="-128"/>
                <a:ea typeface="ＭＳ ゴシック" panose="020B0609070205080204" pitchFamily="49" charset="-128"/>
              </a:rPr>
              <a:t>/10a)</a:t>
            </a:r>
            <a:endParaRPr kumimoji="1" lang="en-US" altLang="ja-JP" sz="105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72" name="角丸四角形 62">
            <a:extLst>
              <a:ext uri="{FF2B5EF4-FFF2-40B4-BE49-F238E27FC236}">
                <a16:creationId xmlns:a16="http://schemas.microsoft.com/office/drawing/2014/main" id="{61DDAAC7-BC15-4FBD-9947-913313323942}"/>
              </a:ext>
            </a:extLst>
          </p:cNvPr>
          <p:cNvSpPr/>
          <p:nvPr/>
        </p:nvSpPr>
        <p:spPr>
          <a:xfrm>
            <a:off x="5443712" y="5110353"/>
            <a:ext cx="955708" cy="310177"/>
          </a:xfrm>
          <a:prstGeom prst="roundRect">
            <a:avLst>
              <a:gd name="adj" fmla="val 8997"/>
            </a:avLst>
          </a:prstGeom>
          <a:noFill/>
          <a:ln>
            <a:noFill/>
          </a:ln>
        </p:spPr>
        <p:style>
          <a:lnRef idx="2">
            <a:schemeClr val="accent5"/>
          </a:lnRef>
          <a:fillRef idx="1">
            <a:schemeClr val="lt1"/>
          </a:fillRef>
          <a:effectRef idx="0">
            <a:schemeClr val="accent5"/>
          </a:effectRef>
          <a:fontRef idx="minor">
            <a:schemeClr val="dk1"/>
          </a:fontRef>
        </p:style>
        <p:txBody>
          <a:bodyPr rtlCol="0" anchor="t" anchorCtr="0"/>
          <a:lstStyle/>
          <a:p>
            <a:pPr marL="177800" marR="0" lvl="0" indent="-177800" algn="l" defTabSz="914400" rtl="0" eaLnBrk="1" fontAlgn="auto" latinLnBrk="0" hangingPunct="1">
              <a:lnSpc>
                <a:spcPct val="100000"/>
              </a:lnSpc>
              <a:spcBef>
                <a:spcPts val="0"/>
              </a:spcBef>
              <a:spcAft>
                <a:spcPts val="0"/>
              </a:spcAft>
              <a:buClrTx/>
              <a:buSzTx/>
              <a:buFontTx/>
              <a:buNone/>
              <a:tabLst/>
              <a:defRPr/>
            </a:pPr>
            <a:r>
              <a:rPr lang="ja-JP" altLang="en-US" sz="1050" dirty="0">
                <a:solidFill>
                  <a:prstClr val="black"/>
                </a:solidFill>
                <a:latin typeface="ＭＳ ゴシック" panose="020B0609070205080204" pitchFamily="49" charset="-128"/>
                <a:ea typeface="ＭＳ ゴシック" panose="020B0609070205080204" pitchFamily="49" charset="-128"/>
              </a:rPr>
              <a:t>標準</a:t>
            </a:r>
            <a:r>
              <a:rPr kumimoji="1" lang="ja-JP" altLang="en-US" sz="105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rPr>
              <a:t>密度</a:t>
            </a:r>
            <a:endParaRPr kumimoji="1" lang="en-US" altLang="ja-JP" sz="1050" b="0"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endParaRPr>
          </a:p>
        </p:txBody>
      </p:sp>
      <p:sp>
        <p:nvSpPr>
          <p:cNvPr id="73" name="正方形/長方形 72">
            <a:extLst>
              <a:ext uri="{FF2B5EF4-FFF2-40B4-BE49-F238E27FC236}">
                <a16:creationId xmlns:a16="http://schemas.microsoft.com/office/drawing/2014/main" id="{EFC5B7F3-4B9F-40B7-9B1D-D082198FB383}"/>
              </a:ext>
            </a:extLst>
          </p:cNvPr>
          <p:cNvSpPr/>
          <p:nvPr/>
        </p:nvSpPr>
        <p:spPr>
          <a:xfrm>
            <a:off x="5440857" y="5144640"/>
            <a:ext cx="701296"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74" name="角丸四角形 41">
            <a:extLst>
              <a:ext uri="{FF2B5EF4-FFF2-40B4-BE49-F238E27FC236}">
                <a16:creationId xmlns:a16="http://schemas.microsoft.com/office/drawing/2014/main" id="{76541487-68F7-47A5-92A4-31AA98E107A3}"/>
              </a:ext>
            </a:extLst>
          </p:cNvPr>
          <p:cNvSpPr/>
          <p:nvPr/>
        </p:nvSpPr>
        <p:spPr>
          <a:xfrm>
            <a:off x="22830" y="4381437"/>
            <a:ext cx="3960440" cy="3900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lIns="91434" tIns="45718" rIns="91434" bIns="45718" rtlCol="0" anchor="ctr"/>
          <a:lstStyle/>
          <a:p>
            <a:pPr lvl="0" algn="ctr" fontAlgn="base">
              <a:spcBef>
                <a:spcPct val="0"/>
              </a:spcBef>
              <a:spcAft>
                <a:spcPct val="0"/>
              </a:spcAft>
            </a:pPr>
            <a:r>
              <a:rPr lang="ja-JP" altLang="en-US" dirty="0">
                <a:latin typeface="ＭＳ ゴシック" pitchFamily="49" charset="-128"/>
                <a:ea typeface="ＭＳ ゴシック" pitchFamily="49" charset="-128"/>
                <a:cs typeface="Times New Roman" pitchFamily="18" charset="0"/>
              </a:rPr>
              <a:t>改植・新植の支援単価一覧</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メモ 10"/>
          <p:cNvSpPr/>
          <p:nvPr/>
        </p:nvSpPr>
        <p:spPr>
          <a:xfrm>
            <a:off x="188640" y="344488"/>
            <a:ext cx="2520280" cy="546061"/>
          </a:xfrm>
          <a:prstGeom prst="foldedCorner">
            <a:avLst/>
          </a:prstGeom>
        </p:spPr>
        <p:style>
          <a:lnRef idx="1">
            <a:schemeClr val="accent3"/>
          </a:lnRef>
          <a:fillRef idx="2">
            <a:schemeClr val="accent3"/>
          </a:fillRef>
          <a:effectRef idx="1">
            <a:schemeClr val="accent3"/>
          </a:effectRef>
          <a:fontRef idx="minor">
            <a:schemeClr val="dk1"/>
          </a:fontRef>
        </p:style>
        <p:txBody>
          <a:bodyPr lIns="91434" tIns="45718" rIns="91434" bIns="45718" rtlCol="0" anchor="ctr"/>
          <a:lstStyle/>
          <a:p>
            <a:pPr algn="ctr"/>
            <a:r>
              <a:rPr kumimoji="1" lang="ja-JP" altLang="en-US" b="1" dirty="0">
                <a:latin typeface="HG丸ｺﾞｼｯｸM-PRO" pitchFamily="50" charset="-128"/>
                <a:ea typeface="HG丸ｺﾞｼｯｸM-PRO" pitchFamily="50" charset="-128"/>
              </a:rPr>
              <a:t>お問い合わせ先</a:t>
            </a:r>
          </a:p>
        </p:txBody>
      </p:sp>
      <p:sp>
        <p:nvSpPr>
          <p:cNvPr id="14" name="テキスト ボックス 13"/>
          <p:cNvSpPr txBox="1"/>
          <p:nvPr/>
        </p:nvSpPr>
        <p:spPr>
          <a:xfrm>
            <a:off x="4005064" y="9221201"/>
            <a:ext cx="2852936" cy="655817"/>
          </a:xfrm>
          <a:prstGeom prst="rect">
            <a:avLst/>
          </a:prstGeom>
          <a:noFill/>
        </p:spPr>
        <p:txBody>
          <a:bodyPr wrap="square" lIns="91434" tIns="45718" rIns="91434" bIns="45718" rtlCol="0">
            <a:spAutoFit/>
          </a:bodyPr>
          <a:lstStyle/>
          <a:p>
            <a:r>
              <a:rPr lang="ja-JP" altLang="en-US" sz="1100" dirty="0"/>
              <a:t>発行：公益財団法人　中央果実協会　指導部</a:t>
            </a:r>
            <a:endParaRPr lang="en-US" altLang="ja-JP" sz="1100" dirty="0"/>
          </a:p>
          <a:p>
            <a:r>
              <a:rPr lang="ja-JP" altLang="en-US" sz="1100" dirty="0"/>
              <a:t> 　　　　　ＴＥＬ　０３－３５８６－１３８１（代）</a:t>
            </a:r>
            <a:endParaRPr lang="en-US" altLang="ja-JP" sz="1100" dirty="0"/>
          </a:p>
          <a:p>
            <a:pPr>
              <a:lnSpc>
                <a:spcPct val="150000"/>
              </a:lnSpc>
            </a:pPr>
            <a:r>
              <a:rPr lang="ja-JP" altLang="en-US" sz="1100" dirty="0"/>
              <a:t>　　　　　　　　　　　　　　　　　　（令和３年５月）</a:t>
            </a:r>
          </a:p>
        </p:txBody>
      </p:sp>
      <p:grpSp>
        <p:nvGrpSpPr>
          <p:cNvPr id="26" name="グループ化 25"/>
          <p:cNvGrpSpPr/>
          <p:nvPr/>
        </p:nvGrpSpPr>
        <p:grpSpPr>
          <a:xfrm>
            <a:off x="620688" y="9243480"/>
            <a:ext cx="2304256" cy="662523"/>
            <a:chOff x="620688" y="8388424"/>
            <a:chExt cx="2204683" cy="548164"/>
          </a:xfrm>
        </p:grpSpPr>
        <p:sp>
          <p:nvSpPr>
            <p:cNvPr id="19" name="Oval 175"/>
            <p:cNvSpPr>
              <a:spLocks noChangeArrowheads="1"/>
            </p:cNvSpPr>
            <p:nvPr/>
          </p:nvSpPr>
          <p:spPr bwMode="auto">
            <a:xfrm>
              <a:off x="620688" y="8532440"/>
              <a:ext cx="447410" cy="374339"/>
            </a:xfrm>
            <a:prstGeom prst="ellipse">
              <a:avLst/>
            </a:prstGeom>
            <a:gradFill rotWithShape="1">
              <a:gsLst>
                <a:gs pos="0">
                  <a:srgbClr val="FF0000"/>
                </a:gs>
                <a:gs pos="100000">
                  <a:srgbClr val="760000"/>
                </a:gs>
              </a:gsLst>
              <a:path path="rect">
                <a:fillToRect l="100000" b="100000"/>
              </a:path>
            </a:gradFill>
            <a:ln w="9525">
              <a:solidFill>
                <a:srgbClr val="FF6600"/>
              </a:solidFill>
              <a:round/>
              <a:headEnd/>
              <a:tailEnd/>
            </a:ln>
          </p:spPr>
          <p:txBody>
            <a:bodyPr/>
            <a:lstStyle/>
            <a:p>
              <a:endParaRPr lang="ja-JP" altLang="en-US"/>
            </a:p>
          </p:txBody>
        </p:sp>
        <p:sp>
          <p:nvSpPr>
            <p:cNvPr id="20" name="Arc 176"/>
            <p:cNvSpPr>
              <a:spLocks/>
            </p:cNvSpPr>
            <p:nvPr/>
          </p:nvSpPr>
          <p:spPr bwMode="auto">
            <a:xfrm flipH="1">
              <a:off x="836712" y="8508919"/>
              <a:ext cx="45719" cy="121728"/>
            </a:xfrm>
            <a:custGeom>
              <a:avLst/>
              <a:gdLst>
                <a:gd name="T0" fmla="*/ 0 w 21600"/>
                <a:gd name="T1" fmla="*/ 0 h 18317"/>
                <a:gd name="T2" fmla="*/ 0 w 21600"/>
                <a:gd name="T3" fmla="*/ 0 h 18317"/>
                <a:gd name="T4" fmla="*/ 0 w 21600"/>
                <a:gd name="T5" fmla="*/ 0 h 18317"/>
                <a:gd name="T6" fmla="*/ 0 60000 65536"/>
                <a:gd name="T7" fmla="*/ 0 60000 65536"/>
                <a:gd name="T8" fmla="*/ 0 60000 65536"/>
                <a:gd name="T9" fmla="*/ 0 w 21600"/>
                <a:gd name="T10" fmla="*/ 0 h 18317"/>
                <a:gd name="T11" fmla="*/ 21600 w 21600"/>
                <a:gd name="T12" fmla="*/ 18317 h 18317"/>
              </a:gdLst>
              <a:ahLst/>
              <a:cxnLst>
                <a:cxn ang="T6">
                  <a:pos x="T0" y="T1"/>
                </a:cxn>
                <a:cxn ang="T7">
                  <a:pos x="T2" y="T3"/>
                </a:cxn>
                <a:cxn ang="T8">
                  <a:pos x="T4" y="T5"/>
                </a:cxn>
              </a:cxnLst>
              <a:rect l="T9" t="T10" r="T11" b="T12"/>
              <a:pathLst>
                <a:path w="21600" h="18317" fill="none" extrusionOk="0">
                  <a:moveTo>
                    <a:pt x="11447" y="0"/>
                  </a:moveTo>
                  <a:cubicBezTo>
                    <a:pt x="17763" y="3947"/>
                    <a:pt x="21600" y="10869"/>
                    <a:pt x="21600" y="18317"/>
                  </a:cubicBezTo>
                </a:path>
                <a:path w="21600" h="18317" stroke="0" extrusionOk="0">
                  <a:moveTo>
                    <a:pt x="11447" y="0"/>
                  </a:moveTo>
                  <a:cubicBezTo>
                    <a:pt x="17763" y="3947"/>
                    <a:pt x="21600" y="10869"/>
                    <a:pt x="21600" y="18317"/>
                  </a:cubicBezTo>
                  <a:lnTo>
                    <a:pt x="0" y="18317"/>
                  </a:lnTo>
                  <a:lnTo>
                    <a:pt x="11447" y="0"/>
                  </a:lnTo>
                  <a:close/>
                </a:path>
              </a:pathLst>
            </a:custGeom>
            <a:noFill/>
            <a:ln w="22225">
              <a:solidFill>
                <a:srgbClr val="000000"/>
              </a:solidFill>
              <a:round/>
              <a:headEnd/>
              <a:tailEnd/>
            </a:ln>
          </p:spPr>
          <p:txBody>
            <a:bodyPr/>
            <a:lstStyle/>
            <a:p>
              <a:endParaRPr lang="ja-JP" altLang="en-US"/>
            </a:p>
          </p:txBody>
        </p:sp>
        <p:sp>
          <p:nvSpPr>
            <p:cNvPr id="21" name="Arc 177"/>
            <p:cNvSpPr>
              <a:spLocks/>
            </p:cNvSpPr>
            <p:nvPr/>
          </p:nvSpPr>
          <p:spPr bwMode="auto">
            <a:xfrm>
              <a:off x="764704" y="8580927"/>
              <a:ext cx="171348" cy="54591"/>
            </a:xfrm>
            <a:custGeom>
              <a:avLst/>
              <a:gdLst>
                <a:gd name="T0" fmla="*/ 0 w 43068"/>
                <a:gd name="T1" fmla="*/ 0 h 43200"/>
                <a:gd name="T2" fmla="*/ 0 w 43068"/>
                <a:gd name="T3" fmla="*/ 0 h 43200"/>
                <a:gd name="T4" fmla="*/ 0 w 43068"/>
                <a:gd name="T5" fmla="*/ 0 h 43200"/>
                <a:gd name="T6" fmla="*/ 0 60000 65536"/>
                <a:gd name="T7" fmla="*/ 0 60000 65536"/>
                <a:gd name="T8" fmla="*/ 0 60000 65536"/>
                <a:gd name="T9" fmla="*/ 0 w 43068"/>
                <a:gd name="T10" fmla="*/ 0 h 43200"/>
                <a:gd name="T11" fmla="*/ 43068 w 43068"/>
                <a:gd name="T12" fmla="*/ 43200 h 43200"/>
              </a:gdLst>
              <a:ahLst/>
              <a:cxnLst>
                <a:cxn ang="T6">
                  <a:pos x="T0" y="T1"/>
                </a:cxn>
                <a:cxn ang="T7">
                  <a:pos x="T2" y="T3"/>
                </a:cxn>
                <a:cxn ang="T8">
                  <a:pos x="T4" y="T5"/>
                </a:cxn>
              </a:cxnLst>
              <a:rect l="T9" t="T10" r="T11" b="T12"/>
              <a:pathLst>
                <a:path w="43068" h="43200" fill="none" extrusionOk="0">
                  <a:moveTo>
                    <a:pt x="21467" y="0"/>
                  </a:moveTo>
                  <a:cubicBezTo>
                    <a:pt x="33397" y="0"/>
                    <a:pt x="43068" y="9670"/>
                    <a:pt x="43068" y="21600"/>
                  </a:cubicBezTo>
                  <a:cubicBezTo>
                    <a:pt x="43068" y="33529"/>
                    <a:pt x="33397" y="43200"/>
                    <a:pt x="21468" y="43200"/>
                  </a:cubicBezTo>
                  <a:cubicBezTo>
                    <a:pt x="10461" y="43200"/>
                    <a:pt x="1214" y="34923"/>
                    <a:pt x="-1" y="23984"/>
                  </a:cubicBezTo>
                </a:path>
                <a:path w="43068" h="43200" stroke="0" extrusionOk="0">
                  <a:moveTo>
                    <a:pt x="21467" y="0"/>
                  </a:moveTo>
                  <a:cubicBezTo>
                    <a:pt x="33397" y="0"/>
                    <a:pt x="43068" y="9670"/>
                    <a:pt x="43068" y="21600"/>
                  </a:cubicBezTo>
                  <a:cubicBezTo>
                    <a:pt x="43068" y="33529"/>
                    <a:pt x="33397" y="43200"/>
                    <a:pt x="21468" y="43200"/>
                  </a:cubicBezTo>
                  <a:cubicBezTo>
                    <a:pt x="10461" y="43200"/>
                    <a:pt x="1214" y="34923"/>
                    <a:pt x="-1" y="23984"/>
                  </a:cubicBezTo>
                  <a:lnTo>
                    <a:pt x="21468" y="21600"/>
                  </a:lnTo>
                  <a:lnTo>
                    <a:pt x="21467" y="0"/>
                  </a:lnTo>
                  <a:close/>
                </a:path>
              </a:pathLst>
            </a:custGeom>
            <a:noFill/>
            <a:ln w="19050">
              <a:solidFill>
                <a:srgbClr val="99CC00"/>
              </a:solidFill>
              <a:round/>
              <a:headEnd/>
              <a:tailEnd/>
            </a:ln>
          </p:spPr>
          <p:txBody>
            <a:bodyPr/>
            <a:lstStyle/>
            <a:p>
              <a:endParaRPr lang="ja-JP" altLang="en-US"/>
            </a:p>
          </p:txBody>
        </p:sp>
        <p:sp>
          <p:nvSpPr>
            <p:cNvPr id="22" name="Oval 179"/>
            <p:cNvSpPr>
              <a:spLocks noChangeArrowheads="1"/>
            </p:cNvSpPr>
            <p:nvPr/>
          </p:nvSpPr>
          <p:spPr bwMode="auto">
            <a:xfrm>
              <a:off x="1844427" y="8550281"/>
              <a:ext cx="438462" cy="367257"/>
            </a:xfrm>
            <a:prstGeom prst="ellipse">
              <a:avLst/>
            </a:prstGeom>
            <a:gradFill rotWithShape="1">
              <a:gsLst>
                <a:gs pos="0">
                  <a:srgbClr val="FFCC00"/>
                </a:gs>
                <a:gs pos="100000">
                  <a:srgbClr val="99CC00"/>
                </a:gs>
              </a:gsLst>
              <a:path path="rect">
                <a:fillToRect r="100000" b="100000"/>
              </a:path>
            </a:gradFill>
            <a:ln w="9525">
              <a:solidFill>
                <a:srgbClr val="FF6600"/>
              </a:solidFill>
              <a:round/>
              <a:headEnd/>
              <a:tailEnd/>
            </a:ln>
          </p:spPr>
          <p:txBody>
            <a:bodyPr/>
            <a:lstStyle/>
            <a:p>
              <a:endParaRPr lang="ja-JP" altLang="en-US"/>
            </a:p>
          </p:txBody>
        </p:sp>
        <p:sp>
          <p:nvSpPr>
            <p:cNvPr id="23" name="Arc 180"/>
            <p:cNvSpPr>
              <a:spLocks/>
            </p:cNvSpPr>
            <p:nvPr/>
          </p:nvSpPr>
          <p:spPr bwMode="auto">
            <a:xfrm flipH="1">
              <a:off x="2060848" y="8497323"/>
              <a:ext cx="45719" cy="121866"/>
            </a:xfrm>
            <a:custGeom>
              <a:avLst/>
              <a:gdLst>
                <a:gd name="T0" fmla="*/ 0 w 21600"/>
                <a:gd name="T1" fmla="*/ 0 h 18317"/>
                <a:gd name="T2" fmla="*/ 0 w 21600"/>
                <a:gd name="T3" fmla="*/ 0 h 18317"/>
                <a:gd name="T4" fmla="*/ 0 w 21600"/>
                <a:gd name="T5" fmla="*/ 0 h 18317"/>
                <a:gd name="T6" fmla="*/ 0 60000 65536"/>
                <a:gd name="T7" fmla="*/ 0 60000 65536"/>
                <a:gd name="T8" fmla="*/ 0 60000 65536"/>
                <a:gd name="T9" fmla="*/ 0 w 21600"/>
                <a:gd name="T10" fmla="*/ 0 h 18317"/>
                <a:gd name="T11" fmla="*/ 21600 w 21600"/>
                <a:gd name="T12" fmla="*/ 18317 h 18317"/>
              </a:gdLst>
              <a:ahLst/>
              <a:cxnLst>
                <a:cxn ang="T6">
                  <a:pos x="T0" y="T1"/>
                </a:cxn>
                <a:cxn ang="T7">
                  <a:pos x="T2" y="T3"/>
                </a:cxn>
                <a:cxn ang="T8">
                  <a:pos x="T4" y="T5"/>
                </a:cxn>
              </a:cxnLst>
              <a:rect l="T9" t="T10" r="T11" b="T12"/>
              <a:pathLst>
                <a:path w="21600" h="18317" fill="none" extrusionOk="0">
                  <a:moveTo>
                    <a:pt x="11447" y="0"/>
                  </a:moveTo>
                  <a:cubicBezTo>
                    <a:pt x="17763" y="3947"/>
                    <a:pt x="21600" y="10869"/>
                    <a:pt x="21600" y="18317"/>
                  </a:cubicBezTo>
                </a:path>
                <a:path w="21600" h="18317" stroke="0" extrusionOk="0">
                  <a:moveTo>
                    <a:pt x="11447" y="0"/>
                  </a:moveTo>
                  <a:cubicBezTo>
                    <a:pt x="17763" y="3947"/>
                    <a:pt x="21600" y="10869"/>
                    <a:pt x="21600" y="18317"/>
                  </a:cubicBezTo>
                  <a:lnTo>
                    <a:pt x="0" y="18317"/>
                  </a:lnTo>
                  <a:lnTo>
                    <a:pt x="11447" y="0"/>
                  </a:lnTo>
                  <a:close/>
                </a:path>
              </a:pathLst>
            </a:custGeom>
            <a:noFill/>
            <a:ln w="22225">
              <a:solidFill>
                <a:srgbClr val="000000"/>
              </a:solidFill>
              <a:round/>
              <a:headEnd/>
              <a:tailEnd/>
            </a:ln>
          </p:spPr>
          <p:txBody>
            <a:bodyPr/>
            <a:lstStyle/>
            <a:p>
              <a:endParaRPr lang="ja-JP" altLang="en-US"/>
            </a:p>
          </p:txBody>
        </p:sp>
        <p:sp>
          <p:nvSpPr>
            <p:cNvPr id="24" name="Arc 181"/>
            <p:cNvSpPr>
              <a:spLocks/>
            </p:cNvSpPr>
            <p:nvPr/>
          </p:nvSpPr>
          <p:spPr bwMode="auto">
            <a:xfrm>
              <a:off x="1988840" y="8613060"/>
              <a:ext cx="144016" cy="53557"/>
            </a:xfrm>
            <a:custGeom>
              <a:avLst/>
              <a:gdLst>
                <a:gd name="T0" fmla="*/ 0 w 43068"/>
                <a:gd name="T1" fmla="*/ 0 h 43200"/>
                <a:gd name="T2" fmla="*/ 0 w 43068"/>
                <a:gd name="T3" fmla="*/ 0 h 43200"/>
                <a:gd name="T4" fmla="*/ 0 w 43068"/>
                <a:gd name="T5" fmla="*/ 0 h 43200"/>
                <a:gd name="T6" fmla="*/ 0 60000 65536"/>
                <a:gd name="T7" fmla="*/ 0 60000 65536"/>
                <a:gd name="T8" fmla="*/ 0 60000 65536"/>
                <a:gd name="T9" fmla="*/ 0 w 43068"/>
                <a:gd name="T10" fmla="*/ 0 h 43200"/>
                <a:gd name="T11" fmla="*/ 43068 w 43068"/>
                <a:gd name="T12" fmla="*/ 43200 h 43200"/>
              </a:gdLst>
              <a:ahLst/>
              <a:cxnLst>
                <a:cxn ang="T6">
                  <a:pos x="T0" y="T1"/>
                </a:cxn>
                <a:cxn ang="T7">
                  <a:pos x="T2" y="T3"/>
                </a:cxn>
                <a:cxn ang="T8">
                  <a:pos x="T4" y="T5"/>
                </a:cxn>
              </a:cxnLst>
              <a:rect l="T9" t="T10" r="T11" b="T12"/>
              <a:pathLst>
                <a:path w="43068" h="43200" fill="none" extrusionOk="0">
                  <a:moveTo>
                    <a:pt x="21467" y="0"/>
                  </a:moveTo>
                  <a:cubicBezTo>
                    <a:pt x="33397" y="0"/>
                    <a:pt x="43068" y="9670"/>
                    <a:pt x="43068" y="21600"/>
                  </a:cubicBezTo>
                  <a:cubicBezTo>
                    <a:pt x="43068" y="33529"/>
                    <a:pt x="33397" y="43200"/>
                    <a:pt x="21468" y="43200"/>
                  </a:cubicBezTo>
                  <a:cubicBezTo>
                    <a:pt x="10461" y="43200"/>
                    <a:pt x="1214" y="34923"/>
                    <a:pt x="-1" y="23984"/>
                  </a:cubicBezTo>
                </a:path>
                <a:path w="43068" h="43200" stroke="0" extrusionOk="0">
                  <a:moveTo>
                    <a:pt x="21467" y="0"/>
                  </a:moveTo>
                  <a:cubicBezTo>
                    <a:pt x="33397" y="0"/>
                    <a:pt x="43068" y="9670"/>
                    <a:pt x="43068" y="21600"/>
                  </a:cubicBezTo>
                  <a:cubicBezTo>
                    <a:pt x="43068" y="33529"/>
                    <a:pt x="33397" y="43200"/>
                    <a:pt x="21468" y="43200"/>
                  </a:cubicBezTo>
                  <a:cubicBezTo>
                    <a:pt x="10461" y="43200"/>
                    <a:pt x="1214" y="34923"/>
                    <a:pt x="-1" y="23984"/>
                  </a:cubicBezTo>
                  <a:lnTo>
                    <a:pt x="21468" y="21600"/>
                  </a:lnTo>
                  <a:lnTo>
                    <a:pt x="21467" y="0"/>
                  </a:lnTo>
                  <a:close/>
                </a:path>
              </a:pathLst>
            </a:custGeom>
            <a:noFill/>
            <a:ln w="19050">
              <a:solidFill>
                <a:srgbClr val="FF9900"/>
              </a:solidFill>
              <a:round/>
              <a:headEnd/>
              <a:tailEnd/>
            </a:ln>
          </p:spPr>
          <p:txBody>
            <a:bodyPr/>
            <a:lstStyle/>
            <a:p>
              <a:endParaRPr lang="ja-JP" altLang="en-US"/>
            </a:p>
          </p:txBody>
        </p:sp>
        <p:pic>
          <p:nvPicPr>
            <p:cNvPr id="25" name="Picture 182"/>
            <p:cNvPicPr>
              <a:picLocks noChangeAspect="1" noChangeArrowheads="1"/>
            </p:cNvPicPr>
            <p:nvPr/>
          </p:nvPicPr>
          <p:blipFill>
            <a:blip r:embed="rId2" cstate="print"/>
            <a:srcRect/>
            <a:stretch>
              <a:fillRect/>
            </a:stretch>
          </p:blipFill>
          <p:spPr bwMode="auto">
            <a:xfrm>
              <a:off x="2348880" y="8388424"/>
              <a:ext cx="476491" cy="548164"/>
            </a:xfrm>
            <a:prstGeom prst="rect">
              <a:avLst/>
            </a:prstGeom>
            <a:noFill/>
            <a:ln w="9525">
              <a:noFill/>
              <a:miter lim="800000"/>
              <a:headEnd/>
              <a:tailEnd/>
            </a:ln>
          </p:spPr>
        </p:pic>
      </p:grpSp>
      <p:graphicFrame>
        <p:nvGraphicFramePr>
          <p:cNvPr id="46" name="表 45"/>
          <p:cNvGraphicFramePr>
            <a:graphicFrameLocks noGrp="1"/>
          </p:cNvGraphicFramePr>
          <p:nvPr>
            <p:extLst>
              <p:ext uri="{D42A27DB-BD31-4B8C-83A1-F6EECF244321}">
                <p14:modId xmlns:p14="http://schemas.microsoft.com/office/powerpoint/2010/main" val="2489009532"/>
              </p:ext>
            </p:extLst>
          </p:nvPr>
        </p:nvGraphicFramePr>
        <p:xfrm>
          <a:off x="188640" y="1712640"/>
          <a:ext cx="6479684" cy="6736336"/>
        </p:xfrm>
        <a:graphic>
          <a:graphicData uri="http://schemas.openxmlformats.org/drawingml/2006/table">
            <a:tbl>
              <a:tblPr>
                <a:tableStyleId>{8799B23B-EC83-4686-B30A-512413B5E67A}</a:tableStyleId>
              </a:tblPr>
              <a:tblGrid>
                <a:gridCol w="2376263">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72008">
                  <a:extLst>
                    <a:ext uri="{9D8B030D-6E8A-4147-A177-3AD203B41FA5}">
                      <a16:colId xmlns:a16="http://schemas.microsoft.com/office/drawing/2014/main" val="20002"/>
                    </a:ext>
                  </a:extLst>
                </a:gridCol>
                <a:gridCol w="2232248">
                  <a:extLst>
                    <a:ext uri="{9D8B030D-6E8A-4147-A177-3AD203B41FA5}">
                      <a16:colId xmlns:a16="http://schemas.microsoft.com/office/drawing/2014/main" val="20003"/>
                    </a:ext>
                  </a:extLst>
                </a:gridCol>
                <a:gridCol w="935069">
                  <a:extLst>
                    <a:ext uri="{9D8B030D-6E8A-4147-A177-3AD203B41FA5}">
                      <a16:colId xmlns:a16="http://schemas.microsoft.com/office/drawing/2014/main" val="20004"/>
                    </a:ext>
                  </a:extLst>
                </a:gridCol>
              </a:tblGrid>
              <a:tr h="159727">
                <a:tc>
                  <a:txBody>
                    <a:bodyPr/>
                    <a:lstStyle/>
                    <a:p>
                      <a:pPr algn="l" fontAlgn="ctr"/>
                      <a:r>
                        <a:rPr lang="zh-TW" altLang="en-US" sz="1000" u="none" strike="noStrike" dirty="0">
                          <a:latin typeface="HGｺﾞｼｯｸM" pitchFamily="49" charset="-128"/>
                          <a:ea typeface="HGｺﾞｼｯｸM" pitchFamily="49" charset="-128"/>
                        </a:rPr>
                        <a:t>　　　　　　組　　　織　　　名</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ja-JP" altLang="en-US" sz="1000" u="none" strike="noStrike">
                          <a:latin typeface="HGｺﾞｼｯｸM" pitchFamily="49" charset="-128"/>
                          <a:ea typeface="HGｺﾞｼｯｸM" pitchFamily="49" charset="-128"/>
                        </a:rPr>
                        <a:t>電　　話</a:t>
                      </a:r>
                      <a:endParaRPr lang="ja-JP" altLang="en-US" sz="1000" b="0" i="0" u="none" strike="noStrike">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組　　　織　　　名</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ja-JP" altLang="en-US" sz="1000" u="none" strike="noStrike" dirty="0">
                          <a:latin typeface="HGｺﾞｼｯｸM" pitchFamily="49" charset="-128"/>
                          <a:ea typeface="HGｺﾞｼｯｸM" pitchFamily="49" charset="-128"/>
                        </a:rPr>
                        <a:t>電　　話</a:t>
                      </a:r>
                      <a:endParaRPr lang="ja-JP" altLang="en-US"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0"/>
                  </a:ext>
                </a:extLst>
              </a:tr>
              <a:tr h="281971">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北海道農産基金協会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011-241-4011</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baseline="0" dirty="0">
                          <a:latin typeface="HGｺﾞｼｯｸM" pitchFamily="49" charset="-128"/>
                          <a:ea typeface="HGｺﾞｼｯｸM" pitchFamily="49" charset="-128"/>
                        </a:rPr>
                        <a:t> </a:t>
                      </a:r>
                      <a:r>
                        <a:rPr lang="zh-TW" altLang="en-US" sz="1000" u="none" strike="noStrike" dirty="0">
                          <a:latin typeface="HGｺﾞｼｯｸM" pitchFamily="49" charset="-128"/>
                          <a:ea typeface="HGｺﾞｼｯｸM" pitchFamily="49" charset="-128"/>
                        </a:rPr>
                        <a:t>全国農業協同組合連合会</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京都府</a:t>
                      </a:r>
                      <a:r>
                        <a:rPr lang="zh-TW" altLang="en-US" sz="1000" u="none" strike="noStrike" dirty="0">
                          <a:latin typeface="HGｺﾞｼｯｸM" pitchFamily="49" charset="-128"/>
                          <a:ea typeface="HGｺﾞｼｯｸM" pitchFamily="49" charset="-128"/>
                        </a:rPr>
                        <a:t>本部</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075-311-8218</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1"/>
                  </a:ext>
                </a:extLst>
              </a:tr>
              <a:tr h="288032">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青森県青果物価格安定基金協会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017-729-8696</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kumimoji="1" lang="ja-JP" altLang="en-US" sz="1000" u="none" strike="noStrike" kern="1200" baseline="0" dirty="0">
                          <a:solidFill>
                            <a:schemeClr val="tx1"/>
                          </a:solidFill>
                          <a:effectLst/>
                          <a:uFillTx/>
                          <a:latin typeface="HGｺﾞｼｯｸM" pitchFamily="49" charset="-128"/>
                          <a:ea typeface="HGｺﾞｼｯｸM" pitchFamily="49" charset="-128"/>
                          <a:cs typeface="+mn-cs"/>
                        </a:rPr>
                        <a:t> </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大阪府</a:t>
                      </a:r>
                      <a:r>
                        <a:rPr lang="zh-TW" altLang="en-US" sz="1000" u="none" strike="noStrike" dirty="0">
                          <a:latin typeface="HGｺﾞｼｯｸM" pitchFamily="49" charset="-128"/>
                          <a:ea typeface="HGｺﾞｼｯｸM" pitchFamily="49" charset="-128"/>
                        </a:rPr>
                        <a:t>果樹振興会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072-958-6551</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2"/>
                  </a:ext>
                </a:extLst>
              </a:tr>
              <a:tr h="288032">
                <a:tc>
                  <a:txBody>
                    <a:bodyPr/>
                    <a:lstStyle/>
                    <a:p>
                      <a:pPr algn="l" fontAlgn="ctr"/>
                      <a:r>
                        <a:rPr lang="ja-JP" altLang="en-US" sz="1000" u="none" strike="noStrike" baseline="0" dirty="0">
                          <a:latin typeface="HGｺﾞｼｯｸM" pitchFamily="49" charset="-128"/>
                          <a:ea typeface="HGｺﾞｼｯｸM" pitchFamily="49" charset="-128"/>
                        </a:rPr>
                        <a:t> </a:t>
                      </a:r>
                      <a:r>
                        <a:rPr lang="zh-TW" altLang="en-US" sz="1000" u="none" strike="noStrike" dirty="0">
                          <a:latin typeface="HGｺﾞｼｯｸM" pitchFamily="49" charset="-128"/>
                          <a:ea typeface="HGｺﾞｼｯｸM" pitchFamily="49" charset="-128"/>
                        </a:rPr>
                        <a:t>岩手県農畜産物価格安定基金協会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019-626-8425</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baseline="0" dirty="0">
                          <a:latin typeface="HGｺﾞｼｯｸM" pitchFamily="49" charset="-128"/>
                          <a:ea typeface="HGｺﾞｼｯｸM" pitchFamily="49" charset="-128"/>
                        </a:rPr>
                        <a:t> </a:t>
                      </a:r>
                      <a:r>
                        <a:rPr lang="zh-TW" altLang="en-US" sz="1000" u="none" strike="noStrike" dirty="0">
                          <a:latin typeface="HGｺﾞｼｯｸM" pitchFamily="49" charset="-128"/>
                          <a:ea typeface="HGｺﾞｼｯｸM" pitchFamily="49" charset="-128"/>
                        </a:rPr>
                        <a:t>全国農業協同組合連合会</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兵庫県</a:t>
                      </a:r>
                      <a:r>
                        <a:rPr lang="zh-TW" altLang="en-US" sz="1000" u="none" strike="noStrike" dirty="0">
                          <a:latin typeface="HGｺﾞｼｯｸM" pitchFamily="49" charset="-128"/>
                          <a:ea typeface="HGｺﾞｼｯｸM" pitchFamily="49" charset="-128"/>
                        </a:rPr>
                        <a:t>本部</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078-927-0225</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3"/>
                  </a:ext>
                </a:extLst>
              </a:tr>
              <a:tr h="245966">
                <a:tc>
                  <a:txBody>
                    <a:bodyPr/>
                    <a:lstStyle/>
                    <a:p>
                      <a:pPr algn="l" fontAlgn="ctr"/>
                      <a:r>
                        <a:rPr lang="zh-TW" altLang="en-US" sz="1000" u="none" strike="noStrike" dirty="0">
                          <a:latin typeface="HGｺﾞｼｯｸM" pitchFamily="49" charset="-128"/>
                          <a:ea typeface="HGｺﾞｼｯｸM" pitchFamily="49" charset="-128"/>
                        </a:rPr>
                        <a:t> 全国農業協同組合連合会</a:t>
                      </a:r>
                      <a:r>
                        <a:rPr lang="ja-JP" altLang="en-US" sz="1000" u="none" strike="noStrike" dirty="0">
                          <a:latin typeface="HGｺﾞｼｯｸM" pitchFamily="49" charset="-128"/>
                          <a:ea typeface="HGｺﾞｼｯｸM" pitchFamily="49" charset="-128"/>
                        </a:rPr>
                        <a:t>宮城</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県</a:t>
                      </a:r>
                      <a:r>
                        <a:rPr lang="zh-TW" altLang="en-US" sz="1000" u="none" strike="noStrike" dirty="0">
                          <a:latin typeface="HGｺﾞｼｯｸM" pitchFamily="49" charset="-128"/>
                          <a:ea typeface="HGｺﾞｼｯｸM" pitchFamily="49" charset="-128"/>
                        </a:rPr>
                        <a:t>本部</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b="0" i="0" u="none" strike="noStrike" dirty="0">
                          <a:latin typeface="HGｺﾞｼｯｸM" pitchFamily="49" charset="-128"/>
                          <a:ea typeface="HGｺﾞｼｯｸM" pitchFamily="49" charset="-128"/>
                        </a:rPr>
                        <a:t>022-782-3353</a:t>
                      </a: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 奈良県</a:t>
                      </a:r>
                      <a:r>
                        <a:rPr lang="zh-TW" altLang="en-US" sz="1000" u="none" strike="noStrike" dirty="0">
                          <a:latin typeface="HGｺﾞｼｯｸM" pitchFamily="49" charset="-128"/>
                          <a:ea typeface="HGｺﾞｼｯｸM" pitchFamily="49" charset="-128"/>
                        </a:rPr>
                        <a:t>農業協同組合</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0742-27-4382</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326017695"/>
                  </a:ext>
                </a:extLst>
              </a:tr>
              <a:tr h="245966">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秋田県青果物基金協会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018-864-2446</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和歌山県青果物基金協会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073-488-5688</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4"/>
                  </a:ext>
                </a:extLst>
              </a:tr>
              <a:tr h="258090">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山形県青果物生産出荷安定基金協会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023-642-4546</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鳥取</a:t>
                      </a:r>
                      <a:r>
                        <a:rPr lang="zh-TW" altLang="en-US" sz="1000" u="none" strike="noStrike" dirty="0">
                          <a:latin typeface="HGｺﾞｼｯｸM" pitchFamily="49" charset="-128"/>
                          <a:ea typeface="HGｺﾞｼｯｸM" pitchFamily="49" charset="-128"/>
                        </a:rPr>
                        <a:t>県果実生産出荷安定基金協会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0857-32-8339</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5"/>
                  </a:ext>
                </a:extLst>
              </a:tr>
              <a:tr h="288032">
                <a:tc>
                  <a:txBody>
                    <a:bodyPr/>
                    <a:lstStyle/>
                    <a:p>
                      <a:pPr algn="l" fontAlgn="ctr"/>
                      <a:r>
                        <a:rPr lang="ja-JP" altLang="en-US" sz="1000" u="none" strike="noStrike" baseline="0" dirty="0">
                          <a:latin typeface="HGｺﾞｼｯｸM" pitchFamily="49" charset="-128"/>
                          <a:ea typeface="HGｺﾞｼｯｸM" pitchFamily="49" charset="-128"/>
                        </a:rPr>
                        <a:t> </a:t>
                      </a:r>
                      <a:r>
                        <a:rPr lang="zh-TW" altLang="en-US" sz="1000" u="none" strike="noStrike" dirty="0">
                          <a:latin typeface="HGｺﾞｼｯｸM" pitchFamily="49" charset="-128"/>
                          <a:ea typeface="HGｺﾞｼｯｸM" pitchFamily="49" charset="-128"/>
                        </a:rPr>
                        <a:t>福島県青果物価格補償協会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024-554-3567</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島根県農業協同組合</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0853-25-8140</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6"/>
                  </a:ext>
                </a:extLst>
              </a:tr>
              <a:tr h="245966">
                <a:tc>
                  <a:txBody>
                    <a:bodyPr/>
                    <a:lstStyle/>
                    <a:p>
                      <a:pPr algn="l" fontAlgn="ct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 茨城県</a:t>
                      </a:r>
                      <a:r>
                        <a:rPr lang="zh-TW" altLang="en-US" sz="1000" u="none" strike="noStrike" dirty="0">
                          <a:latin typeface="HGｺﾞｼｯｸM" pitchFamily="49" charset="-128"/>
                          <a:ea typeface="HGｺﾞｼｯｸM" pitchFamily="49" charset="-128"/>
                        </a:rPr>
                        <a:t>農林振興公社</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029-222-8511</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全国農業協同組合連合会</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岡山県</a:t>
                      </a:r>
                      <a:r>
                        <a:rPr lang="zh-TW" altLang="en-US" sz="1000" u="none" strike="noStrike" dirty="0">
                          <a:latin typeface="HGｺﾞｼｯｸM" pitchFamily="49" charset="-128"/>
                          <a:ea typeface="HGｺﾞｼｯｸM" pitchFamily="49" charset="-128"/>
                        </a:rPr>
                        <a:t>本部</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086-296-0109</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7"/>
                  </a:ext>
                </a:extLst>
              </a:tr>
              <a:tr h="300156">
                <a:tc>
                  <a:txBody>
                    <a:bodyPr/>
                    <a:lstStyle/>
                    <a:p>
                      <a:pPr algn="l" fontAlgn="ctr"/>
                      <a:r>
                        <a:rPr lang="ja-JP" altLang="en-US" sz="1000" u="none" strike="noStrike" baseline="0" dirty="0">
                          <a:effectLst/>
                          <a:uFillTx/>
                          <a:latin typeface="HGｺﾞｼｯｸM" pitchFamily="49" charset="-128"/>
                          <a:ea typeface="HGｺﾞｼｯｸM" pitchFamily="49" charset="-128"/>
                        </a:rPr>
                        <a:t> </a:t>
                      </a:r>
                      <a:r>
                        <a:rPr lang="ja-JP" altLang="en-US" sz="1000" u="none" strike="noStrike" baseline="0" dirty="0">
                          <a:effectLst/>
                          <a:uFill>
                            <a:solidFill>
                              <a:srgbClr val="00B050"/>
                            </a:solidFill>
                          </a:uFill>
                          <a:latin typeface="HGｺﾞｼｯｸM" pitchFamily="49" charset="-128"/>
                          <a:ea typeface="HGｺﾞｼｯｸM" pitchFamily="49" charset="-128"/>
                        </a:rPr>
                        <a:t>栃木県</a:t>
                      </a:r>
                      <a:r>
                        <a:rPr lang="ja-JP" altLang="en-US" sz="1000" u="none" strike="noStrike" dirty="0">
                          <a:latin typeface="HGｺﾞｼｯｸM" pitchFamily="49" charset="-128"/>
                          <a:ea typeface="HGｺﾞｼｯｸM" pitchFamily="49" charset="-128"/>
                        </a:rPr>
                        <a:t>青果物生産安定互助協会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028-616-8831</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広島県果実生産出荷安定基金協会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0846-26-2658</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8"/>
                  </a:ext>
                </a:extLst>
              </a:tr>
              <a:tr h="245966">
                <a:tc>
                  <a:txBody>
                    <a:bodyPr/>
                    <a:lstStyle/>
                    <a:p>
                      <a:pPr algn="l" fontAlgn="ct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 群馬県</a:t>
                      </a:r>
                      <a:r>
                        <a:rPr lang="zh-TW" altLang="en-US" sz="1000" u="none" strike="noStrike" dirty="0">
                          <a:latin typeface="HGｺﾞｼｯｸM" pitchFamily="49" charset="-128"/>
                          <a:ea typeface="HGｺﾞｼｯｸM" pitchFamily="49" charset="-128"/>
                        </a:rPr>
                        <a:t>園芸協会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027-220-2297</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山口県青果物基金協会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083-988-0690</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09"/>
                  </a:ext>
                </a:extLst>
              </a:tr>
              <a:tr h="310592">
                <a:tc>
                  <a:txBody>
                    <a:bodyPr/>
                    <a:lstStyle/>
                    <a:p>
                      <a:pPr algn="l" fontAlgn="ctr"/>
                      <a:r>
                        <a:rPr lang="zh-TW" altLang="en-US" sz="1000" u="none" strike="noStrike" dirty="0">
                          <a:latin typeface="HGｺﾞｼｯｸM" pitchFamily="49" charset="-128"/>
                          <a:ea typeface="HGｺﾞｼｯｸM" pitchFamily="49" charset="-128"/>
                        </a:rPr>
                        <a:t> 全国農業協同組合連合会</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埼玉県</a:t>
                      </a:r>
                      <a:r>
                        <a:rPr lang="zh-TW" altLang="en-US" sz="1000" u="none" strike="noStrike" dirty="0">
                          <a:latin typeface="HGｺﾞｼｯｸM" pitchFamily="49" charset="-128"/>
                          <a:ea typeface="HGｺﾞｼｯｸM" pitchFamily="49" charset="-128"/>
                        </a:rPr>
                        <a:t>本部</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048-578-2292</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徳島県園芸振興資金協会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088-634-2674</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0"/>
                  </a:ext>
                </a:extLst>
              </a:tr>
              <a:tr h="289720">
                <a:tc>
                  <a:txBody>
                    <a:bodyPr/>
                    <a:lstStyle/>
                    <a:p>
                      <a:pPr algn="l" fontAlgn="ct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 千葉県</a:t>
                      </a:r>
                      <a:r>
                        <a:rPr kumimoji="1" lang="ja-JP" altLang="en-US" sz="1000" u="none" strike="noStrike" kern="1200" baseline="0" dirty="0">
                          <a:solidFill>
                            <a:schemeClr val="tx1"/>
                          </a:solidFill>
                          <a:effectLst/>
                          <a:uFillTx/>
                          <a:latin typeface="HGｺﾞｼｯｸM" pitchFamily="49" charset="-128"/>
                          <a:ea typeface="HGｺﾞｼｯｸM" pitchFamily="49" charset="-128"/>
                          <a:cs typeface="+mn-cs"/>
                        </a:rPr>
                        <a:t>園芸協会　産地振興部</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043-223-3007</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香川県青果物協会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087-818-4125</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1"/>
                  </a:ext>
                </a:extLst>
              </a:tr>
              <a:tr h="288564">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神奈川県果実協会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0463-53-1744</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愛媛県園芸振興基金協会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089-933-7383</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2"/>
                  </a:ext>
                </a:extLst>
              </a:tr>
              <a:tr h="301844">
                <a:tc>
                  <a:txBody>
                    <a:bodyPr/>
                    <a:lstStyle/>
                    <a:p>
                      <a:pPr algn="l" fontAlgn="ctr"/>
                      <a:r>
                        <a:rPr lang="zh-TW" altLang="en-US" sz="1000" u="none" strike="noStrike" dirty="0">
                          <a:latin typeface="HGｺﾞｼｯｸM" pitchFamily="49" charset="-128"/>
                          <a:ea typeface="HGｺﾞｼｯｸM" pitchFamily="49" charset="-128"/>
                        </a:rPr>
                        <a:t> 全国農業協同組合連合会</a:t>
                      </a: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新潟県</a:t>
                      </a:r>
                      <a:r>
                        <a:rPr lang="zh-TW" altLang="en-US" sz="1000" u="none" strike="noStrike" dirty="0">
                          <a:latin typeface="HGｺﾞｼｯｸM" pitchFamily="49" charset="-128"/>
                          <a:ea typeface="HGｺﾞｼｯｸM" pitchFamily="49" charset="-128"/>
                        </a:rPr>
                        <a:t>本部</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025-232-1553</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高知県青果物基金協会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088-837-6330</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3"/>
                  </a:ext>
                </a:extLst>
              </a:tr>
              <a:tr h="279284">
                <a:tc>
                  <a:txBody>
                    <a:bodyPr/>
                    <a:lstStyle/>
                    <a:p>
                      <a:r>
                        <a:rPr kumimoji="1" lang="zh-TW" altLang="en-US" sz="1000" u="none" strike="noStrike" kern="1200" dirty="0">
                          <a:solidFill>
                            <a:schemeClr val="tx1"/>
                          </a:solidFill>
                          <a:latin typeface="HGｺﾞｼｯｸM" pitchFamily="49" charset="-128"/>
                          <a:ea typeface="HGｺﾞｼｯｸM" pitchFamily="49" charset="-128"/>
                          <a:cs typeface="+mn-cs"/>
                        </a:rPr>
                        <a:t> 富山県</a:t>
                      </a:r>
                      <a:r>
                        <a:rPr kumimoji="1" lang="ja-JP" altLang="en-US" sz="1000" u="none" strike="noStrike" kern="1200" dirty="0">
                          <a:solidFill>
                            <a:schemeClr val="tx1"/>
                          </a:solidFill>
                          <a:latin typeface="HGｺﾞｼｯｸM" pitchFamily="49" charset="-128"/>
                          <a:ea typeface="HGｺﾞｼｯｸM" pitchFamily="49" charset="-128"/>
                          <a:cs typeface="+mn-cs"/>
                        </a:rPr>
                        <a:t>果樹協会</a:t>
                      </a:r>
                      <a:endParaRPr kumimoji="1" lang="zh-TW" altLang="en-US" sz="1000" u="none" strike="noStrike" kern="1200" dirty="0">
                        <a:solidFill>
                          <a:schemeClr val="tx1"/>
                        </a:solidFill>
                        <a:latin typeface="HGｺﾞｼｯｸM" pitchFamily="49" charset="-128"/>
                        <a:ea typeface="HGｺﾞｼｯｸM" pitchFamily="49" charset="-128"/>
                        <a:cs typeface="+mn-cs"/>
                      </a:endParaRPr>
                    </a:p>
                  </a:txBody>
                  <a:tcPr marL="0" marR="0" marT="0" marB="0" anchor="ctr"/>
                </a:tc>
                <a:tc>
                  <a:txBody>
                    <a:bodyPr/>
                    <a:lstStyle/>
                    <a:p>
                      <a:r>
                        <a:rPr kumimoji="1" lang="ja-JP" altLang="en-US" sz="1000" u="none" strike="noStrike" kern="1200" baseline="0" dirty="0">
                          <a:solidFill>
                            <a:schemeClr val="tx1"/>
                          </a:solidFill>
                          <a:latin typeface="HGｺﾞｼｯｸM" pitchFamily="49" charset="-128"/>
                          <a:ea typeface="HGｺﾞｼｯｸM" pitchFamily="49" charset="-128"/>
                          <a:cs typeface="+mn-cs"/>
                        </a:rPr>
                        <a:t> </a:t>
                      </a:r>
                      <a:r>
                        <a:rPr kumimoji="1" lang="en-US" altLang="ja-JP" sz="1000" u="none" strike="noStrike" kern="1200" dirty="0">
                          <a:solidFill>
                            <a:schemeClr val="tx1"/>
                          </a:solidFill>
                          <a:latin typeface="HGｺﾞｼｯｸM" pitchFamily="49" charset="-128"/>
                          <a:ea typeface="HGｺﾞｼｯｸM" pitchFamily="49" charset="-128"/>
                          <a:cs typeface="+mn-cs"/>
                        </a:rPr>
                        <a:t>076-445-2295</a:t>
                      </a:r>
                      <a:endParaRPr kumimoji="1" lang="ja-JP" altLang="en-US" sz="1000" u="none" strike="noStrike" kern="1200" dirty="0">
                        <a:solidFill>
                          <a:schemeClr val="tx1"/>
                        </a:solidFill>
                        <a:latin typeface="HGｺﾞｼｯｸM" pitchFamily="49" charset="-128"/>
                        <a:ea typeface="HGｺﾞｼｯｸM" pitchFamily="49" charset="-128"/>
                        <a:cs typeface="+mn-cs"/>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ふくおか園芸農業振興協会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092-752-3267</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4"/>
                  </a:ext>
                </a:extLst>
              </a:tr>
              <a:tr h="330196">
                <a:tc>
                  <a:txBody>
                    <a:bodyPr/>
                    <a:lstStyle/>
                    <a:p>
                      <a:pPr algn="l" fontAlgn="ctr"/>
                      <a:r>
                        <a:rPr lang="zh-TW" altLang="en-US" sz="1000" u="none" strike="noStrike" dirty="0">
                          <a:latin typeface="HGｺﾞｼｯｸM" pitchFamily="49" charset="-128"/>
                          <a:ea typeface="HGｺﾞｼｯｸM" pitchFamily="49" charset="-128"/>
                        </a:rPr>
                        <a:t> 福井県経済農業協同組合連合会</a:t>
                      </a:r>
                      <a:r>
                        <a:rPr lang="ja-JP" altLang="en-US" sz="1000" u="none" strike="noStrike" dirty="0">
                          <a:latin typeface="HGｺﾞｼｯｸM" pitchFamily="49" charset="-128"/>
                          <a:ea typeface="HGｺﾞｼｯｸM" pitchFamily="49" charset="-128"/>
                        </a:rPr>
                        <a:t>　</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0776-54-0508</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佐賀県園芸農業振興基金協会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0952-26-2225</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5"/>
                  </a:ext>
                </a:extLst>
              </a:tr>
              <a:tr h="288032">
                <a:tc>
                  <a:txBody>
                    <a:bodyPr/>
                    <a:lstStyle/>
                    <a:p>
                      <a:pPr algn="l" fontAlgn="ctr"/>
                      <a:r>
                        <a:rPr lang="ja-JP" altLang="en-US" sz="1000" u="none" strike="noStrike" baseline="0" dirty="0">
                          <a:latin typeface="HGｺﾞｼｯｸM" pitchFamily="49" charset="-128"/>
                          <a:ea typeface="HGｺﾞｼｯｸM" pitchFamily="49" charset="-128"/>
                        </a:rPr>
                        <a:t> </a:t>
                      </a:r>
                      <a:r>
                        <a:rPr lang="ja-JP" altLang="en-US" sz="1000" u="none" strike="noStrike" dirty="0">
                          <a:latin typeface="HGｺﾞｼｯｸM" pitchFamily="49" charset="-128"/>
                          <a:ea typeface="HGｺﾞｼｯｸM" pitchFamily="49" charset="-128"/>
                        </a:rPr>
                        <a:t>山梨県青果物経営安定基金協会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055-232-1527</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長崎県園芸</a:t>
                      </a:r>
                      <a:r>
                        <a:rPr lang="ja-JP" altLang="en-US" sz="1000" u="none" strike="noStrike" dirty="0">
                          <a:latin typeface="HGｺﾞｼｯｸM" pitchFamily="49" charset="-128"/>
                          <a:ea typeface="HGｺﾞｼｯｸM" pitchFamily="49" charset="-128"/>
                        </a:rPr>
                        <a:t>振興</a:t>
                      </a:r>
                      <a:r>
                        <a:rPr lang="zh-TW" altLang="en-US" sz="1000" u="none" strike="noStrike" dirty="0">
                          <a:latin typeface="HGｺﾞｼｯｸM" pitchFamily="49" charset="-128"/>
                          <a:ea typeface="HGｺﾞｼｯｸM" pitchFamily="49" charset="-128"/>
                        </a:rPr>
                        <a:t>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095-820-2261</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6"/>
                  </a:ext>
                </a:extLst>
              </a:tr>
              <a:tr h="288032">
                <a:tc>
                  <a:txBody>
                    <a:bodyPr/>
                    <a:lstStyle/>
                    <a:p>
                      <a:pPr algn="l" fontAlgn="ctr"/>
                      <a:r>
                        <a:rPr lang="zh-TW" altLang="en-US" sz="1000" u="none" strike="noStrike" dirty="0">
                          <a:latin typeface="HGｺﾞｼｯｸM" pitchFamily="49" charset="-128"/>
                          <a:ea typeface="HGｺﾞｼｯｸM" pitchFamily="49" charset="-128"/>
                        </a:rPr>
                        <a:t> 長野県果実協会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026-223-1005</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熊本県果実生産出荷安定基金協会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096-389-3322</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7"/>
                  </a:ext>
                </a:extLst>
              </a:tr>
              <a:tr h="319454">
                <a:tc>
                  <a:txBody>
                    <a:bodyPr/>
                    <a:lstStyle/>
                    <a:p>
                      <a:pPr algn="l" fontAlgn="ct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 岐阜県</a:t>
                      </a:r>
                      <a:r>
                        <a:rPr lang="zh-TW" altLang="en-US" sz="1000" u="none" strike="noStrike" dirty="0">
                          <a:latin typeface="HGｺﾞｼｯｸM" pitchFamily="49" charset="-128"/>
                          <a:ea typeface="HGｺﾞｼｯｸM" pitchFamily="49" charset="-128"/>
                        </a:rPr>
                        <a:t>園芸特産振興会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058-272-1111</a:t>
                      </a:r>
                      <a:br>
                        <a:rPr lang="en-US" altLang="ja-JP" sz="1000" u="none" strike="noStrike" dirty="0">
                          <a:latin typeface="HGｺﾞｼｯｸM" pitchFamily="49" charset="-128"/>
                          <a:ea typeface="HGｺﾞｼｯｸM" pitchFamily="49" charset="-128"/>
                        </a:rPr>
                      </a:br>
                      <a:r>
                        <a:rPr lang="en-US" altLang="ja-JP" sz="1000" u="none" strike="noStrike" dirty="0">
                          <a:latin typeface="HGｺﾞｼｯｸM" pitchFamily="49" charset="-128"/>
                          <a:ea typeface="HGｺﾞｼｯｸM" pitchFamily="49" charset="-128"/>
                        </a:rPr>
                        <a:t>(</a:t>
                      </a:r>
                      <a:r>
                        <a:rPr lang="ja-JP" altLang="en-US" sz="1000" u="none" strike="noStrike" dirty="0">
                          <a:latin typeface="HGｺﾞｼｯｸM" pitchFamily="49" charset="-128"/>
                          <a:ea typeface="HGｺﾞｼｯｸM" pitchFamily="49" charset="-128"/>
                        </a:rPr>
                        <a:t>内線</a:t>
                      </a:r>
                      <a:r>
                        <a:rPr lang="en-US" altLang="ja-JP" sz="1000" u="none" strike="noStrike">
                          <a:latin typeface="HGｺﾞｼｯｸM" pitchFamily="49" charset="-128"/>
                          <a:ea typeface="HGｺﾞｼｯｸM" pitchFamily="49" charset="-128"/>
                        </a:rPr>
                        <a:t>2867)</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ja-JP" altLang="en-US" sz="1000" u="none" strike="noStrike" dirty="0">
                          <a:latin typeface="HGｺﾞｼｯｸM" pitchFamily="49" charset="-128"/>
                          <a:ea typeface="HGｺﾞｼｯｸM" pitchFamily="49" charset="-128"/>
                        </a:rPr>
                        <a:t> 大分県園芸振興基金協会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097-544-0621</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8"/>
                  </a:ext>
                </a:extLst>
              </a:tr>
              <a:tr h="328618">
                <a:tc>
                  <a:txBody>
                    <a:bodyPr/>
                    <a:lstStyle/>
                    <a:p>
                      <a:pPr algn="l" fontAlgn="ctr"/>
                      <a:r>
                        <a:rPr lang="ja-JP" altLang="en-US" sz="1000" u="none" strike="noStrike" dirty="0">
                          <a:latin typeface="HGｺﾞｼｯｸM" pitchFamily="49" charset="-128"/>
                          <a:ea typeface="HGｺﾞｼｯｸM" pitchFamily="49" charset="-128"/>
                        </a:rPr>
                        <a:t> 静岡県柑橘振興基金協会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054-284-9934</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宮崎県果実協会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0985-31-2172</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19"/>
                  </a:ext>
                </a:extLst>
              </a:tr>
              <a:tr h="283353">
                <a:tc>
                  <a:txBody>
                    <a:bodyPr/>
                    <a:lstStyle/>
                    <a:p>
                      <a:pPr algn="l" fontAlgn="ctr"/>
                      <a:r>
                        <a:rPr lang="zh-TW" altLang="en-US" sz="1000" u="none" strike="noStrike" dirty="0">
                          <a:latin typeface="HGｺﾞｼｯｸM" pitchFamily="49" charset="-128"/>
                          <a:ea typeface="HGｺﾞｼｯｸM" pitchFamily="49" charset="-128"/>
                        </a:rPr>
                        <a:t> 愛知県園芸振興基金協会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052-951-3639</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鹿児島県青果物生産出荷安定基金協会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099-258-5656</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20"/>
                  </a:ext>
                </a:extLst>
              </a:tr>
              <a:tr h="285537">
                <a:tc>
                  <a:txBody>
                    <a:bodyPr/>
                    <a:lstStyle/>
                    <a:p>
                      <a:pPr algn="l" fontAlgn="ctr"/>
                      <a:r>
                        <a:rPr lang="ja-JP" altLang="en-US" sz="1000" u="none" strike="noStrike" dirty="0">
                          <a:latin typeface="HGｺﾞｼｯｸM" pitchFamily="49" charset="-128"/>
                          <a:ea typeface="HGｺﾞｼｯｸM" pitchFamily="49" charset="-128"/>
                        </a:rPr>
                        <a:t> 三重県青果物価格安定基金協会</a:t>
                      </a:r>
                      <a:endParaRPr lang="ja-JP"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059-229-9124</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r>
                        <a:rPr lang="zh-TW" altLang="en-US" sz="1000" u="none" strike="noStrike" dirty="0">
                          <a:latin typeface="HGｺﾞｼｯｸM" pitchFamily="49" charset="-128"/>
                          <a:ea typeface="HGｺﾞｼｯｸM" pitchFamily="49" charset="-128"/>
                        </a:rPr>
                        <a:t> 沖縄県園芸農業振興基金協会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098-987-0333</a:t>
                      </a:r>
                      <a:endParaRPr lang="en-US" altLang="ja-JP" sz="1000" b="0" i="0" u="none" strike="noStrike" dirty="0">
                        <a:latin typeface="HGｺﾞｼｯｸM" pitchFamily="49" charset="-128"/>
                        <a:ea typeface="HGｺﾞｼｯｸM" pitchFamily="49" charset="-128"/>
                      </a:endParaRPr>
                    </a:p>
                  </a:txBody>
                  <a:tcPr marL="0" marR="0" marT="0" marB="0" anchor="ctr"/>
                </a:tc>
                <a:extLst>
                  <a:ext uri="{0D108BD9-81ED-4DB2-BD59-A6C34878D82A}">
                    <a16:rowId xmlns:a16="http://schemas.microsoft.com/office/drawing/2014/main" val="10021"/>
                  </a:ext>
                </a:extLst>
              </a:tr>
              <a:tr h="295206">
                <a:tc>
                  <a:txBody>
                    <a:bodyPr/>
                    <a:lstStyle/>
                    <a:p>
                      <a:pPr algn="l" fontAlgn="ctr"/>
                      <a:r>
                        <a:rPr kumimoji="1" lang="zh-TW" altLang="en-US" sz="1000" u="none" strike="noStrike" kern="1200" baseline="0" dirty="0">
                          <a:solidFill>
                            <a:schemeClr val="tx1"/>
                          </a:solidFill>
                          <a:effectLst/>
                          <a:uFill>
                            <a:solidFill>
                              <a:srgbClr val="00B050"/>
                            </a:solidFill>
                          </a:uFill>
                          <a:latin typeface="HGｺﾞｼｯｸM" pitchFamily="49" charset="-128"/>
                          <a:ea typeface="HGｺﾞｼｯｸM" pitchFamily="49" charset="-128"/>
                          <a:cs typeface="+mn-cs"/>
                        </a:rPr>
                        <a:t> 滋賀県</a:t>
                      </a:r>
                      <a:r>
                        <a:rPr lang="zh-TW" altLang="en-US" sz="1000" u="none" strike="noStrike" dirty="0">
                          <a:latin typeface="HGｺﾞｼｯｸM" pitchFamily="49" charset="-128"/>
                          <a:ea typeface="HGｺﾞｼｯｸM" pitchFamily="49" charset="-128"/>
                        </a:rPr>
                        <a:t>果樹組合連合会</a:t>
                      </a: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pPr algn="ctr" fontAlgn="ctr"/>
                      <a:r>
                        <a:rPr lang="en-US" altLang="ja-JP" sz="1000" u="none" strike="noStrike" dirty="0">
                          <a:latin typeface="HGｺﾞｼｯｸM" pitchFamily="49" charset="-128"/>
                          <a:ea typeface="HGｺﾞｼｯｸM" pitchFamily="49" charset="-128"/>
                        </a:rPr>
                        <a:t>077-528-3834</a:t>
                      </a:r>
                      <a:endParaRPr lang="en-US" altLang="ja-JP" sz="1000" b="0" i="0" u="none" strike="noStrike" dirty="0">
                        <a:latin typeface="HGｺﾞｼｯｸM" pitchFamily="49" charset="-128"/>
                        <a:ea typeface="HGｺﾞｼｯｸM" pitchFamily="49" charset="-128"/>
                      </a:endParaRPr>
                    </a:p>
                  </a:txBody>
                  <a:tcPr marL="0" marR="0" marT="0" marB="0" anchor="ctr"/>
                </a:tc>
                <a:tc>
                  <a:txBody>
                    <a:bodyPr/>
                    <a:lstStyle/>
                    <a:p>
                      <a:pPr algn="l" fontAlgn="ctr"/>
                      <a:endParaRPr lang="zh-TW" altLang="en-US" sz="1000" b="0" i="0" u="none" strike="noStrike" dirty="0">
                        <a:latin typeface="HGｺﾞｼｯｸM" pitchFamily="49" charset="-128"/>
                        <a:ea typeface="HGｺﾞｼｯｸM" pitchFamily="49" charset="-128"/>
                      </a:endParaRPr>
                    </a:p>
                  </a:txBody>
                  <a:tcPr marL="0" marR="0" marT="0" marB="0" anchor="ctr"/>
                </a:tc>
                <a:tc>
                  <a:txBody>
                    <a:bodyPr/>
                    <a:lstStyle/>
                    <a:p>
                      <a:endParaRPr lang="ja-JP" altLang="en-US" dirty="0"/>
                    </a:p>
                  </a:txBody>
                  <a:tcPr marL="0" marR="0" marT="0" marB="0" anchor="ctr"/>
                </a:tc>
                <a:tc>
                  <a:txBody>
                    <a:bodyPr/>
                    <a:lstStyle/>
                    <a:p>
                      <a:endParaRPr lang="ja-JP" altLang="en-US" dirty="0"/>
                    </a:p>
                  </a:txBody>
                  <a:tcPr marL="0" marR="0" marT="0" marB="0" anchor="ctr"/>
                </a:tc>
                <a:extLst>
                  <a:ext uri="{0D108BD9-81ED-4DB2-BD59-A6C34878D82A}">
                    <a16:rowId xmlns:a16="http://schemas.microsoft.com/office/drawing/2014/main" val="10022"/>
                  </a:ext>
                </a:extLst>
              </a:tr>
            </a:tbl>
          </a:graphicData>
        </a:graphic>
      </p:graphicFrame>
      <p:sp>
        <p:nvSpPr>
          <p:cNvPr id="47" name="正方形/長方形 46"/>
          <p:cNvSpPr/>
          <p:nvPr/>
        </p:nvSpPr>
        <p:spPr>
          <a:xfrm>
            <a:off x="620688" y="992560"/>
            <a:ext cx="5832648" cy="430883"/>
          </a:xfrm>
          <a:prstGeom prst="rect">
            <a:avLst/>
          </a:prstGeom>
        </p:spPr>
        <p:txBody>
          <a:bodyPr wrap="square" lIns="91434" tIns="45718" rIns="91434" bIns="45718">
            <a:spAutoFit/>
          </a:bodyPr>
          <a:lstStyle/>
          <a:p>
            <a:r>
              <a:rPr lang="ja-JP" altLang="en-US" sz="1100" dirty="0">
                <a:solidFill>
                  <a:srgbClr val="00B050"/>
                </a:solidFill>
                <a:latin typeface="ＭＳ ゴシック" pitchFamily="49" charset="-128"/>
                <a:ea typeface="ＭＳ ゴシック" pitchFamily="49" charset="-128"/>
                <a:cs typeface="Times New Roman" pitchFamily="18" charset="0"/>
              </a:rPr>
              <a:t>もっと詳しく知りたい方、事業の実施について具体的に検討されたい方は、下記お問い合わせ先やお近くのＪＡ等へご相談ください。</a:t>
            </a:r>
            <a:endParaRPr lang="ja-JP" altLang="en-US" sz="1100" dirty="0">
              <a:solidFill>
                <a:srgbClr val="00B050"/>
              </a:solidFill>
            </a:endParaRPr>
          </a:p>
        </p:txBody>
      </p:sp>
      <p:grpSp>
        <p:nvGrpSpPr>
          <p:cNvPr id="28" name="Group 61"/>
          <p:cNvGrpSpPr>
            <a:grpSpLocks/>
          </p:cNvGrpSpPr>
          <p:nvPr/>
        </p:nvGrpSpPr>
        <p:grpSpPr bwMode="auto">
          <a:xfrm>
            <a:off x="1278262" y="9530872"/>
            <a:ext cx="417215" cy="339283"/>
            <a:chOff x="60" y="386"/>
            <a:chExt cx="64" cy="64"/>
          </a:xfrm>
        </p:grpSpPr>
        <p:grpSp>
          <p:nvGrpSpPr>
            <p:cNvPr id="38" name="Group 62"/>
            <p:cNvGrpSpPr>
              <a:grpSpLocks/>
            </p:cNvGrpSpPr>
            <p:nvPr/>
          </p:nvGrpSpPr>
          <p:grpSpPr bwMode="auto">
            <a:xfrm>
              <a:off x="60" y="386"/>
              <a:ext cx="43" cy="33"/>
              <a:chOff x="610" y="1199"/>
              <a:chExt cx="80" cy="62"/>
            </a:xfrm>
          </p:grpSpPr>
          <p:sp>
            <p:nvSpPr>
              <p:cNvPr id="49" name="Oval 63"/>
              <p:cNvSpPr>
                <a:spLocks noChangeArrowheads="1"/>
              </p:cNvSpPr>
              <p:nvPr/>
            </p:nvSpPr>
            <p:spPr bwMode="auto">
              <a:xfrm>
                <a:off x="610" y="1199"/>
                <a:ext cx="80" cy="62"/>
              </a:xfrm>
              <a:prstGeom prst="ellipse">
                <a:avLst/>
              </a:prstGeom>
              <a:solidFill>
                <a:srgbClr val="FF9933"/>
              </a:solidFill>
              <a:ln w="9525">
                <a:solidFill>
                  <a:srgbClr val="FF6600"/>
                </a:solidFill>
                <a:round/>
                <a:headEnd/>
                <a:tailEnd/>
              </a:ln>
            </p:spPr>
            <p:txBody>
              <a:bodyPr/>
              <a:lstStyle/>
              <a:p>
                <a:endParaRPr lang="ja-JP" altLang="en-US"/>
              </a:p>
            </p:txBody>
          </p:sp>
          <p:sp>
            <p:nvSpPr>
              <p:cNvPr id="50" name="Oval 64"/>
              <p:cNvSpPr>
                <a:spLocks noChangeArrowheads="1"/>
              </p:cNvSpPr>
              <p:nvPr/>
            </p:nvSpPr>
            <p:spPr bwMode="auto">
              <a:xfrm flipV="1">
                <a:off x="648" y="1202"/>
                <a:ext cx="7" cy="4"/>
              </a:xfrm>
              <a:prstGeom prst="ellipse">
                <a:avLst/>
              </a:prstGeom>
              <a:solidFill>
                <a:srgbClr val="99CC00"/>
              </a:solidFill>
              <a:ln w="9525">
                <a:solidFill>
                  <a:srgbClr val="000000"/>
                </a:solidFill>
                <a:round/>
                <a:headEnd/>
                <a:tailEnd/>
              </a:ln>
            </p:spPr>
            <p:txBody>
              <a:bodyPr/>
              <a:lstStyle/>
              <a:p>
                <a:endParaRPr lang="ja-JP" altLang="en-US"/>
              </a:p>
            </p:txBody>
          </p:sp>
        </p:grpSp>
        <p:grpSp>
          <p:nvGrpSpPr>
            <p:cNvPr id="39" name="Group 65"/>
            <p:cNvGrpSpPr>
              <a:grpSpLocks/>
            </p:cNvGrpSpPr>
            <p:nvPr/>
          </p:nvGrpSpPr>
          <p:grpSpPr bwMode="auto">
            <a:xfrm>
              <a:off x="81" y="393"/>
              <a:ext cx="43" cy="33"/>
              <a:chOff x="610" y="1199"/>
              <a:chExt cx="80" cy="62"/>
            </a:xfrm>
          </p:grpSpPr>
          <p:sp>
            <p:nvSpPr>
              <p:cNvPr id="43" name="Oval 66"/>
              <p:cNvSpPr>
                <a:spLocks noChangeArrowheads="1"/>
              </p:cNvSpPr>
              <p:nvPr/>
            </p:nvSpPr>
            <p:spPr bwMode="auto">
              <a:xfrm>
                <a:off x="610" y="1199"/>
                <a:ext cx="80" cy="62"/>
              </a:xfrm>
              <a:prstGeom prst="ellipse">
                <a:avLst/>
              </a:prstGeom>
              <a:solidFill>
                <a:srgbClr val="FF9933"/>
              </a:solidFill>
              <a:ln w="9525">
                <a:solidFill>
                  <a:srgbClr val="FF6600"/>
                </a:solidFill>
                <a:round/>
                <a:headEnd/>
                <a:tailEnd/>
              </a:ln>
            </p:spPr>
            <p:txBody>
              <a:bodyPr/>
              <a:lstStyle/>
              <a:p>
                <a:endParaRPr lang="ja-JP" altLang="en-US"/>
              </a:p>
            </p:txBody>
          </p:sp>
          <p:sp>
            <p:nvSpPr>
              <p:cNvPr id="44" name="Oval 67"/>
              <p:cNvSpPr>
                <a:spLocks noChangeArrowheads="1"/>
              </p:cNvSpPr>
              <p:nvPr/>
            </p:nvSpPr>
            <p:spPr bwMode="auto">
              <a:xfrm flipV="1">
                <a:off x="648" y="1202"/>
                <a:ext cx="7" cy="4"/>
              </a:xfrm>
              <a:prstGeom prst="ellipse">
                <a:avLst/>
              </a:prstGeom>
              <a:solidFill>
                <a:srgbClr val="99CC00"/>
              </a:solidFill>
              <a:ln w="9525">
                <a:solidFill>
                  <a:srgbClr val="000000"/>
                </a:solidFill>
                <a:round/>
                <a:headEnd/>
                <a:tailEnd/>
              </a:ln>
            </p:spPr>
            <p:txBody>
              <a:bodyPr/>
              <a:lstStyle/>
              <a:p>
                <a:endParaRPr lang="ja-JP" altLang="en-US"/>
              </a:p>
            </p:txBody>
          </p:sp>
        </p:grpSp>
        <p:grpSp>
          <p:nvGrpSpPr>
            <p:cNvPr id="40" name="Group 68"/>
            <p:cNvGrpSpPr>
              <a:grpSpLocks/>
            </p:cNvGrpSpPr>
            <p:nvPr/>
          </p:nvGrpSpPr>
          <p:grpSpPr bwMode="auto">
            <a:xfrm>
              <a:off x="64" y="409"/>
              <a:ext cx="54" cy="41"/>
              <a:chOff x="610" y="1199"/>
              <a:chExt cx="80" cy="62"/>
            </a:xfrm>
          </p:grpSpPr>
          <p:sp>
            <p:nvSpPr>
              <p:cNvPr id="41" name="Oval 69"/>
              <p:cNvSpPr>
                <a:spLocks noChangeArrowheads="1"/>
              </p:cNvSpPr>
              <p:nvPr/>
            </p:nvSpPr>
            <p:spPr bwMode="auto">
              <a:xfrm>
                <a:off x="610" y="1199"/>
                <a:ext cx="80" cy="62"/>
              </a:xfrm>
              <a:prstGeom prst="ellipse">
                <a:avLst/>
              </a:prstGeom>
              <a:solidFill>
                <a:srgbClr val="FF9933"/>
              </a:solidFill>
              <a:ln w="9525">
                <a:solidFill>
                  <a:srgbClr val="FF6600"/>
                </a:solidFill>
                <a:round/>
                <a:headEnd/>
                <a:tailEnd/>
              </a:ln>
            </p:spPr>
            <p:txBody>
              <a:bodyPr/>
              <a:lstStyle/>
              <a:p>
                <a:endParaRPr lang="ja-JP" altLang="en-US"/>
              </a:p>
            </p:txBody>
          </p:sp>
          <p:sp>
            <p:nvSpPr>
              <p:cNvPr id="42" name="Oval 70"/>
              <p:cNvSpPr>
                <a:spLocks noChangeArrowheads="1"/>
              </p:cNvSpPr>
              <p:nvPr/>
            </p:nvSpPr>
            <p:spPr bwMode="auto">
              <a:xfrm flipV="1">
                <a:off x="648" y="1202"/>
                <a:ext cx="7" cy="4"/>
              </a:xfrm>
              <a:prstGeom prst="ellipse">
                <a:avLst/>
              </a:prstGeom>
              <a:solidFill>
                <a:srgbClr val="99CC00"/>
              </a:solidFill>
              <a:ln w="9525">
                <a:solidFill>
                  <a:srgbClr val="000000"/>
                </a:solidFill>
                <a:round/>
                <a:headEnd/>
                <a:tailEnd/>
              </a:ln>
            </p:spPr>
            <p:txBody>
              <a:bodyPr/>
              <a:lstStyle/>
              <a:p>
                <a:endParaRPr lang="ja-JP" altLang="en-US"/>
              </a:p>
            </p:txBody>
          </p:sp>
        </p:grpSp>
      </p:gr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lumMod val="40000"/>
            <a:lumOff val="60000"/>
          </a:schemeClr>
        </a:solidFill>
        <a:ln>
          <a:noFill/>
        </a:ln>
        <a:effectLst>
          <a:outerShdw blurRad="50800" dist="38100" algn="l" rotWithShape="0">
            <a:prstClr val="black">
              <a:alpha val="40000"/>
            </a:prstClr>
          </a:outerShdw>
        </a:effectLst>
      </a:spPr>
      <a:bodyPr rtlCol="0" anchor="ctr"/>
      <a:lstStyle>
        <a:defPPr algn="ctr">
          <a:defRPr sz="1200" b="1" dirty="0" smtClean="0">
            <a:latin typeface="HG丸ｺﾞｼｯｸM-PRO" pitchFamily="50" charset="-128"/>
            <a:ea typeface="HG丸ｺﾞｼｯｸM-PRO"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3139</TotalTime>
  <Words>2143</Words>
  <Application>Microsoft Office PowerPoint</Application>
  <PresentationFormat>A4 210 x 297 mm</PresentationFormat>
  <Paragraphs>333</Paragraphs>
  <Slides>4</Slides>
  <Notes>1</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4</vt:i4>
      </vt:variant>
    </vt:vector>
  </HeadingPairs>
  <TitlesOfParts>
    <vt:vector size="14" baseType="lpstr">
      <vt:lpstr>HGP創英角ｺﾞｼｯｸUB</vt:lpstr>
      <vt:lpstr>HGP創英角ﾎﾟｯﾌﾟ体</vt:lpstr>
      <vt:lpstr>HGｺﾞｼｯｸM</vt:lpstr>
      <vt:lpstr>HG丸ｺﾞｼｯｸM-PRO</vt:lpstr>
      <vt:lpstr>ＭＳ Ｐゴシック</vt:lpstr>
      <vt:lpstr>ＭＳ ゴシック</vt:lpstr>
      <vt:lpstr>游ゴシック</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baba</dc:creator>
  <cp:lastModifiedBy>早坂 浩幸</cp:lastModifiedBy>
  <cp:revision>807</cp:revision>
  <cp:lastPrinted>2020-04-21T04:53:01Z</cp:lastPrinted>
  <dcterms:created xsi:type="dcterms:W3CDTF">2014-04-17T05:09:44Z</dcterms:created>
  <dcterms:modified xsi:type="dcterms:W3CDTF">2021-06-01T01:07:01Z</dcterms:modified>
</cp:coreProperties>
</file>